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5" r:id="rId3"/>
  </p:sldMasterIdLst>
  <p:notesMasterIdLst>
    <p:notesMasterId r:id="rId20"/>
  </p:notesMasterIdLst>
  <p:handoutMasterIdLst>
    <p:handoutMasterId r:id="rId21"/>
  </p:handoutMasterIdLst>
  <p:sldIdLst>
    <p:sldId id="408" r:id="rId4"/>
    <p:sldId id="787" r:id="rId5"/>
    <p:sldId id="788" r:id="rId6"/>
    <p:sldId id="1967" r:id="rId7"/>
    <p:sldId id="1968" r:id="rId8"/>
    <p:sldId id="1963" r:id="rId9"/>
    <p:sldId id="1973" r:id="rId10"/>
    <p:sldId id="1949" r:id="rId11"/>
    <p:sldId id="1867" r:id="rId12"/>
    <p:sldId id="1969" r:id="rId13"/>
    <p:sldId id="1871" r:id="rId14"/>
    <p:sldId id="1965" r:id="rId15"/>
    <p:sldId id="1966" r:id="rId16"/>
    <p:sldId id="1970" r:id="rId17"/>
    <p:sldId id="1971" r:id="rId18"/>
    <p:sldId id="197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Janneck" initials="" lastIdx="3" clrIdx="0"/>
  <p:cmAuthor id="1" name="Partners HealthCare System" initials="" lastIdx="0" clrIdx="1"/>
  <p:cmAuthor id="2" name="kmdadamo" initials="k"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DFF"/>
    <a:srgbClr val="E32803"/>
    <a:srgbClr val="4A66AC"/>
    <a:srgbClr val="0078D7"/>
    <a:srgbClr val="969696"/>
    <a:srgbClr val="0E5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9" autoAdjust="0"/>
    <p:restoredTop sz="90971" autoAdjust="0"/>
  </p:normalViewPr>
  <p:slideViewPr>
    <p:cSldViewPr>
      <p:cViewPr varScale="1">
        <p:scale>
          <a:sx n="87" d="100"/>
          <a:sy n="87" d="100"/>
        </p:scale>
        <p:origin x="101" y="62"/>
      </p:cViewPr>
      <p:guideLst>
        <p:guide orient="horz" pos="2160"/>
        <p:guide pos="3840"/>
      </p:guideLst>
    </p:cSldViewPr>
  </p:slideViewPr>
  <p:notesTextViewPr>
    <p:cViewPr>
      <p:scale>
        <a:sx n="300" d="100"/>
        <a:sy n="300" d="100"/>
      </p:scale>
      <p:origin x="0" y="0"/>
    </p:cViewPr>
  </p:notesTextViewPr>
  <p:sorterViewPr>
    <p:cViewPr>
      <p:scale>
        <a:sx n="66" d="100"/>
        <a:sy n="66" d="100"/>
      </p:scale>
      <p:origin x="0" y="0"/>
    </p:cViewPr>
  </p:sorterViewPr>
  <p:notesViewPr>
    <p:cSldViewPr>
      <p:cViewPr varScale="1">
        <p:scale>
          <a:sx n="128" d="100"/>
          <a:sy n="128" d="100"/>
        </p:scale>
        <p:origin x="440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FB3444-FCDE-0C40-846E-38E264A83221}" type="datetimeFigureOut">
              <a:rPr lang="en-US" smtClean="0"/>
              <a:t>1/13/2024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511713-4F17-BF4A-8DAF-846B0DF0B2CB}" type="slidenum">
              <a:rPr lang="en-US" smtClean="0"/>
              <a:t>‹#›</a:t>
            </a:fld>
            <a:endParaRPr lang="en-US" dirty="0"/>
          </a:p>
        </p:txBody>
      </p:sp>
    </p:spTree>
    <p:extLst>
      <p:ext uri="{BB962C8B-B14F-4D97-AF65-F5344CB8AC3E}">
        <p14:creationId xmlns:p14="http://schemas.microsoft.com/office/powerpoint/2010/main" val="104498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320A23-7BA0-4E0A-9E7A-FEE5E7625196}" type="datetimeFigureOut">
              <a:rPr lang="en-US" smtClean="0"/>
              <a:pPr/>
              <a:t>1/13/2024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5E9DC5-FA26-4C7C-8F9E-42DD79B2FF32}" type="slidenum">
              <a:rPr lang="en-US" smtClean="0"/>
              <a:pPr/>
              <a:t>‹#›</a:t>
            </a:fld>
            <a:endParaRPr lang="en-US" dirty="0"/>
          </a:p>
        </p:txBody>
      </p:sp>
    </p:spTree>
    <p:extLst>
      <p:ext uri="{BB962C8B-B14F-4D97-AF65-F5344CB8AC3E}">
        <p14:creationId xmlns:p14="http://schemas.microsoft.com/office/powerpoint/2010/main" val="35747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E9DC5-FA26-4C7C-8F9E-42DD79B2FF32}" type="slidenum">
              <a:rPr lang="en-US" smtClean="0"/>
              <a:pPr/>
              <a:t>1</a:t>
            </a:fld>
            <a:endParaRPr lang="en-US" dirty="0"/>
          </a:p>
        </p:txBody>
      </p:sp>
    </p:spTree>
    <p:extLst>
      <p:ext uri="{BB962C8B-B14F-4D97-AF65-F5344CB8AC3E}">
        <p14:creationId xmlns:p14="http://schemas.microsoft.com/office/powerpoint/2010/main" val="120391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E9DC5-FA26-4C7C-8F9E-42DD79B2FF32}" type="slidenum">
              <a:rPr lang="en-US" smtClean="0"/>
              <a:pPr/>
              <a:t>2</a:t>
            </a:fld>
            <a:endParaRPr lang="en-US" dirty="0"/>
          </a:p>
        </p:txBody>
      </p:sp>
    </p:spTree>
    <p:extLst>
      <p:ext uri="{BB962C8B-B14F-4D97-AF65-F5344CB8AC3E}">
        <p14:creationId xmlns:p14="http://schemas.microsoft.com/office/powerpoint/2010/main" val="127243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D1B591A-8441-CB8C-C49D-93A227D4B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fld id="{5121F268-7A83-4D4B-81B2-CA069B21E065}" type="slidenum">
              <a:rPr kumimoji="0" lang="en-US" altLang="en-US" sz="1000" b="0" i="1" u="none" strike="noStrike" kern="1200" cap="none" spc="0" normalizeH="0" baseline="0" noProof="0" smtClean="0">
                <a:ln>
                  <a:noFill/>
                </a:ln>
                <a:solidFill>
                  <a:srgbClr val="EE2020"/>
                </a:solidFill>
                <a:effectLst/>
                <a:uLnTx/>
                <a:uFillTx/>
                <a:latin typeface="Tahoma" panose="020B0604030504040204" pitchFamily="34" charset="0"/>
                <a:ea typeface="+mn-ea"/>
                <a:cs typeface="+mn-cs"/>
              </a:rPr>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t>6</a:t>
            </a:fld>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61443" name="Rectangle 2">
            <a:extLst>
              <a:ext uri="{FF2B5EF4-FFF2-40B4-BE49-F238E27FC236}">
                <a16:creationId xmlns:a16="http://schemas.microsoft.com/office/drawing/2014/main" id="{3512EB1B-3C98-1D75-B7F9-4949F8C3677A}"/>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DE14921E-04D8-A8E0-4BAA-776FE2B3F1DB}"/>
              </a:ext>
            </a:extLst>
          </p:cNvPr>
          <p:cNvSpPr>
            <a:spLocks noGrp="1" noChangeArrowheads="1"/>
          </p:cNvSpPr>
          <p:nvPr>
            <p:ph type="body" idx="1"/>
          </p:nvPr>
        </p:nvSpPr>
        <p:spPr>
          <a:xfrm>
            <a:off x="652463" y="4559300"/>
            <a:ext cx="5768975" cy="4641850"/>
          </a:xfrm>
        </p:spPr>
        <p:txBody>
          <a:bodyPr/>
          <a:lstStyle/>
          <a:p>
            <a:pPr eaLnBrk="1" hangingPunct="1">
              <a:lnSpc>
                <a:spcPct val="80000"/>
              </a:lnSpc>
              <a:defRPr/>
            </a:pPr>
            <a:endParaRPr lang="en-US" sz="1000" dirty="0">
              <a:effectLst>
                <a:outerShdw blurRad="38100" dist="38100" dir="2700000" algn="tl">
                  <a:srgbClr val="C0C0C0"/>
                </a:outerShdw>
              </a:effectLst>
            </a:endParaRPr>
          </a:p>
          <a:p>
            <a:pPr eaLnBrk="1" hangingPunct="1">
              <a:lnSpc>
                <a:spcPct val="80000"/>
              </a:lnSpc>
              <a:defRPr/>
            </a:pPr>
            <a:r>
              <a:rPr lang="en-US" dirty="0"/>
              <a:t>Kacie Rene Woody was a typical 13-year-old girl. She was a good student, a member of the school band and liked going online. Kacie met 18 year old David Fagan in a Christian chat room for teens. She didn’t doubt his identity because the picture posted in David’s profile was of a brown hair, blue eye teenage boy. What Kacie didn’t know was that David Fagan didn’t really exist. </a:t>
            </a:r>
          </a:p>
          <a:p>
            <a:pPr eaLnBrk="1" hangingPunct="1">
              <a:lnSpc>
                <a:spcPct val="80000"/>
              </a:lnSpc>
              <a:defRPr/>
            </a:pPr>
            <a:r>
              <a:rPr lang="en-US" i="1" dirty="0"/>
              <a:t>(Click mouse) </a:t>
            </a:r>
            <a:r>
              <a:rPr lang="en-US" dirty="0"/>
              <a:t>She was really talking to 47 year old David Fuller. He had used a photo of a nephew in his profile. Fuller was an Internet predator who had set his sights on Kacie. She made the fatal mistake of sharing personal information with him. Fuller tracked Kacie from his home in San Diego, California to the small town in Arkansas where she lived. He abducted and then killed her before committing suicide. </a:t>
            </a:r>
          </a:p>
          <a:p>
            <a:pPr eaLnBrk="1" hangingPunct="1">
              <a:lnSpc>
                <a:spcPct val="80000"/>
              </a:lnSpc>
              <a:defRPr/>
            </a:pPr>
            <a:r>
              <a:rPr lang="en-US" dirty="0"/>
              <a:t>This is a tragic story and we should all learn something from such a tragedy. </a:t>
            </a:r>
          </a:p>
          <a:p>
            <a:pPr eaLnBrk="1" hangingPunct="1">
              <a:lnSpc>
                <a:spcPct val="80000"/>
              </a:lnSpc>
              <a:defRPr/>
            </a:pPr>
            <a:r>
              <a:rPr lang="en-US" i="1" dirty="0"/>
              <a:t>(Click mouse) </a:t>
            </a:r>
            <a:endParaRPr lang="en-US" dirty="0"/>
          </a:p>
          <a:p>
            <a:pPr eaLnBrk="1" hangingPunct="1">
              <a:lnSpc>
                <a:spcPct val="80000"/>
              </a:lnSpc>
              <a:defRPr/>
            </a:pPr>
            <a:r>
              <a:rPr lang="en-US" b="1" dirty="0"/>
              <a:t>Predators will use information obtained from children to gain trust and friendship </a:t>
            </a:r>
            <a:r>
              <a:rPr lang="en-US" dirty="0"/>
              <a:t>- </a:t>
            </a:r>
            <a:r>
              <a:rPr lang="en-US" i="1" dirty="0"/>
              <a:t>When Kacie told Fuller about witnessing her mother’s death in a traffic accident, Fuller told Kacie that he had an aunt that lived in Arkansas who had also been in a traffic accident, was in a coma and expected to die soon. This is one way he established a bond of trust and friendship. </a:t>
            </a:r>
            <a:endParaRPr lang="en-US" dirty="0"/>
          </a:p>
          <a:p>
            <a:pPr eaLnBrk="1" hangingPunct="1">
              <a:lnSpc>
                <a:spcPct val="80000"/>
              </a:lnSpc>
              <a:defRPr/>
            </a:pPr>
            <a:r>
              <a:rPr lang="en-US" b="1" dirty="0"/>
              <a:t>Unless you know someone in person, you don’t really know who they are on the Internet</a:t>
            </a:r>
            <a:r>
              <a:rPr lang="en-US" dirty="0"/>
              <a:t>. </a:t>
            </a:r>
            <a:r>
              <a:rPr lang="en-US" i="1" dirty="0"/>
              <a:t>Fuller portrayed himself as 18 years old and Kacie believed him. </a:t>
            </a:r>
            <a:endParaRPr lang="en-US" dirty="0"/>
          </a:p>
          <a:p>
            <a:pPr eaLnBrk="1" hangingPunct="1">
              <a:lnSpc>
                <a:spcPct val="80000"/>
              </a:lnSpc>
              <a:defRPr/>
            </a:pPr>
            <a:r>
              <a:rPr lang="en-US" b="1" i="1" dirty="0"/>
              <a:t>Anyone is vulnerable </a:t>
            </a:r>
            <a:r>
              <a:rPr lang="en-US" i="1" dirty="0"/>
              <a:t>- Kacie’s father was a police officer and she lived in small town, but once she logged onto the world wide web, she was no longer just a part of the small community she physically lived in. </a:t>
            </a:r>
            <a:endParaRPr lang="en-US" dirty="0"/>
          </a:p>
        </p:txBody>
      </p:sp>
      <p:sp>
        <p:nvSpPr>
          <p:cNvPr id="61445" name="Date Placeholder 4">
            <a:extLst>
              <a:ext uri="{FF2B5EF4-FFF2-40B4-BE49-F238E27FC236}">
                <a16:creationId xmlns:a16="http://schemas.microsoft.com/office/drawing/2014/main" id="{91036672-DCE7-5838-41FC-97A72C97948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fld id="{EA58E684-065E-4079-8E67-9EB3D18D9147}" type="datetime1">
              <a:rPr kumimoji="0" lang="en-US" altLang="en-US" sz="1000" b="0" i="1" u="none" strike="noStrike" kern="1200" cap="none" spc="0" normalizeH="0" baseline="0" noProof="0" smtClean="0">
                <a:ln>
                  <a:noFill/>
                </a:ln>
                <a:solidFill>
                  <a:srgbClr val="EE2020"/>
                </a:solidFill>
                <a:effectLst/>
                <a:uLnTx/>
                <a:uFillTx/>
                <a:latin typeface="Tahoma" panose="020B0604030504040204" pitchFamily="34" charset="0"/>
                <a:ea typeface="+mn-ea"/>
                <a:cs typeface="+mn-cs"/>
              </a:rPr>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t>1/13/2024</a:t>
            </a:fld>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61446" name="Footer Placeholder 5">
            <a:extLst>
              <a:ext uri="{FF2B5EF4-FFF2-40B4-BE49-F238E27FC236}">
                <a16:creationId xmlns:a16="http://schemas.microsoft.com/office/drawing/2014/main" id="{907DA10D-C936-0AB4-3D54-6FAF2E0E473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55675" rtl="0" eaLnBrk="1" fontAlgn="base" latinLnBrk="0" hangingPunct="1">
              <a:lnSpc>
                <a:spcPct val="100000"/>
              </a:lnSpc>
              <a:spcBef>
                <a:spcPct val="60000"/>
              </a:spcBef>
              <a:spcAft>
                <a:spcPct val="0"/>
              </a:spcAft>
              <a:buClr>
                <a:srgbClr val="000000"/>
              </a:buClr>
              <a:buSzTx/>
              <a:buFontTx/>
              <a:buChar char="•"/>
              <a:tabLst/>
              <a:defRPr/>
            </a:pPr>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61447" name="Header Placeholder 6">
            <a:extLst>
              <a:ext uri="{FF2B5EF4-FFF2-40B4-BE49-F238E27FC236}">
                <a16:creationId xmlns:a16="http://schemas.microsoft.com/office/drawing/2014/main" id="{ED2AEDD4-0C5A-E592-C35B-FC6597056DC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55675" rtl="0" eaLnBrk="1" fontAlgn="base" latinLnBrk="0" hangingPunct="1">
              <a:lnSpc>
                <a:spcPct val="100000"/>
              </a:lnSpc>
              <a:spcBef>
                <a:spcPct val="60000"/>
              </a:spcBef>
              <a:spcAft>
                <a:spcPct val="0"/>
              </a:spcAft>
              <a:buClr>
                <a:srgbClr val="000000"/>
              </a:buClr>
              <a:buSzTx/>
              <a:buFontTx/>
              <a:buChar char="•"/>
              <a:tabLst/>
              <a:defRPr/>
            </a:pPr>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E7446E6-CEA1-A243-8A83-6F83A0190856}"/>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371F8476-EC57-8188-F8B2-0C0E274C79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It is important for children to be careful about the types of text messages, pictures and videos they send over their cell phone.  The consequences of sending sexually explicit messages or images can be staggering.  Many kids can end up being the target of bullying, harassment and some can even face criminal charges.  </a:t>
            </a:r>
          </a:p>
          <a:p>
            <a:pPr eaLnBrk="1" hangingPunct="1"/>
            <a:endParaRPr lang="en-US" altLang="en-US"/>
          </a:p>
          <a:p>
            <a:pPr eaLnBrk="1" hangingPunct="1"/>
            <a:r>
              <a:rPr lang="en-US" altLang="en-US"/>
              <a:t>Sexting is the sending of sexual messages, pictures, or videos through cell phones.  Sometimes sexting is considered child pornography, which is a crime.  Even teenagers can be registered as sex offenders for sexting.</a:t>
            </a:r>
          </a:p>
          <a:p>
            <a:pPr eaLnBrk="1" hangingPunct="1"/>
            <a:endParaRPr lang="en-US" altLang="en-US"/>
          </a:p>
          <a:p>
            <a:pPr eaLnBrk="1" hangingPunct="1"/>
            <a:endParaRPr lang="en-US" altLang="en-US"/>
          </a:p>
        </p:txBody>
      </p:sp>
      <p:sp>
        <p:nvSpPr>
          <p:cNvPr id="79876" name="Slide Number Placeholder 3">
            <a:extLst>
              <a:ext uri="{FF2B5EF4-FFF2-40B4-BE49-F238E27FC236}">
                <a16:creationId xmlns:a16="http://schemas.microsoft.com/office/drawing/2014/main" id="{44F2BBCC-E8D9-6BAC-CDF5-F670A6608E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fld id="{2D50F163-3D3E-454A-9ACB-FE6E1B24825C}" type="slidenum">
              <a:rPr kumimoji="0" lang="en-US" altLang="en-US" sz="1000" b="0" i="1" u="none" strike="noStrike" kern="1200" cap="none" spc="0" normalizeH="0" baseline="0" noProof="0" smtClean="0">
                <a:ln>
                  <a:noFill/>
                </a:ln>
                <a:solidFill>
                  <a:srgbClr val="EE2020"/>
                </a:solidFill>
                <a:effectLst/>
                <a:uLnTx/>
                <a:uFillTx/>
                <a:latin typeface="Tahoma" panose="020B0604030504040204" pitchFamily="34" charset="0"/>
                <a:ea typeface="+mn-ea"/>
                <a:cs typeface="+mn-cs"/>
              </a:rPr>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t>8</a:t>
            </a:fld>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79877" name="Date Placeholder 4">
            <a:extLst>
              <a:ext uri="{FF2B5EF4-FFF2-40B4-BE49-F238E27FC236}">
                <a16:creationId xmlns:a16="http://schemas.microsoft.com/office/drawing/2014/main" id="{B7670902-B4EA-6FCB-AA4E-97AA3C768C6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fld id="{22F47FC8-9FAD-4CDC-B6B1-846F88B0D4B5}" type="datetime1">
              <a:rPr kumimoji="0" lang="en-US" altLang="en-US" sz="1000" b="0" i="1" u="none" strike="noStrike" kern="1200" cap="none" spc="0" normalizeH="0" baseline="0" noProof="0" smtClean="0">
                <a:ln>
                  <a:noFill/>
                </a:ln>
                <a:solidFill>
                  <a:srgbClr val="EE2020"/>
                </a:solidFill>
                <a:effectLst/>
                <a:uLnTx/>
                <a:uFillTx/>
                <a:latin typeface="Tahoma" panose="020B0604030504040204" pitchFamily="34" charset="0"/>
                <a:ea typeface="+mn-ea"/>
                <a:cs typeface="+mn-cs"/>
              </a:rPr>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t>1/13/2024</a:t>
            </a:fld>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79878" name="Footer Placeholder 5">
            <a:extLst>
              <a:ext uri="{FF2B5EF4-FFF2-40B4-BE49-F238E27FC236}">
                <a16:creationId xmlns:a16="http://schemas.microsoft.com/office/drawing/2014/main" id="{770D90B3-52F8-367B-8890-301DDADD3E4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55675" rtl="0" eaLnBrk="1" fontAlgn="base" latinLnBrk="0" hangingPunct="1">
              <a:lnSpc>
                <a:spcPct val="100000"/>
              </a:lnSpc>
              <a:spcBef>
                <a:spcPct val="60000"/>
              </a:spcBef>
              <a:spcAft>
                <a:spcPct val="0"/>
              </a:spcAft>
              <a:buClr>
                <a:srgbClr val="000000"/>
              </a:buClr>
              <a:buSzTx/>
              <a:buFontTx/>
              <a:buChar char="•"/>
              <a:tabLst/>
              <a:defRPr/>
            </a:pPr>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79879" name="Header Placeholder 6">
            <a:extLst>
              <a:ext uri="{FF2B5EF4-FFF2-40B4-BE49-F238E27FC236}">
                <a16:creationId xmlns:a16="http://schemas.microsoft.com/office/drawing/2014/main" id="{663E52B4-F9AA-3896-6D4F-9460E383730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55675" rtl="0" eaLnBrk="1" fontAlgn="base" latinLnBrk="0" hangingPunct="1">
              <a:lnSpc>
                <a:spcPct val="100000"/>
              </a:lnSpc>
              <a:spcBef>
                <a:spcPct val="60000"/>
              </a:spcBef>
              <a:spcAft>
                <a:spcPct val="0"/>
              </a:spcAft>
              <a:buClr>
                <a:srgbClr val="000000"/>
              </a:buClr>
              <a:buSzTx/>
              <a:buFontTx/>
              <a:buChar char="•"/>
              <a:tabLst/>
              <a:defRPr/>
            </a:pPr>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a:extLst>
              <a:ext uri="{FF2B5EF4-FFF2-40B4-BE49-F238E27FC236}">
                <a16:creationId xmlns:a16="http://schemas.microsoft.com/office/drawing/2014/main" id="{F1D34951-FBF3-D14B-A7C2-CFDC6E74EB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fld id="{6DF55867-DB10-4F67-9018-E367D163D733}" type="slidenum">
              <a:rPr kumimoji="0" lang="en-US" altLang="en-US" sz="1000" b="0" i="1" u="none" strike="noStrike" kern="1200" cap="none" spc="0" normalizeH="0" baseline="0" noProof="0" smtClean="0">
                <a:ln>
                  <a:noFill/>
                </a:ln>
                <a:solidFill>
                  <a:srgbClr val="EE2020"/>
                </a:solidFill>
                <a:effectLst/>
                <a:uLnTx/>
                <a:uFillTx/>
                <a:latin typeface="Tahoma" panose="020B0604030504040204" pitchFamily="34" charset="0"/>
                <a:ea typeface="+mn-ea"/>
                <a:cs typeface="+mn-cs"/>
              </a:rPr>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t>9</a:t>
            </a:fld>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91139" name="Rectangle 2">
            <a:extLst>
              <a:ext uri="{FF2B5EF4-FFF2-40B4-BE49-F238E27FC236}">
                <a16:creationId xmlns:a16="http://schemas.microsoft.com/office/drawing/2014/main" id="{D4DD5BE3-396F-235D-56D8-400DD5CF3575}"/>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0D08B0D3-5E7F-1934-F381-A2E8B668D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Cyberbullying has rapidly become a problem that is difficult to deal with.  Technology now allows for bullying at any time, any place.</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id="{6F740D4D-D31C-9B0B-D24D-8E8FD8B54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5675" eaLnBrk="0" hangingPunct="0">
              <a:spcBef>
                <a:spcPct val="30000"/>
              </a:spcBef>
              <a:defRPr sz="1200">
                <a:solidFill>
                  <a:schemeClr val="tx1"/>
                </a:solidFill>
                <a:latin typeface="Times New Roman" panose="02020603050405020304" pitchFamily="18" charset="0"/>
              </a:defRPr>
            </a:lvl1pPr>
            <a:lvl2pPr marL="742950" indent="-285750" algn="l" defTabSz="955675" eaLnBrk="0" hangingPunct="0">
              <a:spcBef>
                <a:spcPct val="30000"/>
              </a:spcBef>
              <a:defRPr sz="1200">
                <a:solidFill>
                  <a:schemeClr val="tx1"/>
                </a:solidFill>
                <a:latin typeface="Times New Roman" panose="02020603050405020304" pitchFamily="18" charset="0"/>
              </a:defRPr>
            </a:lvl2pPr>
            <a:lvl3pPr marL="1143000" indent="-228600" algn="l" defTabSz="955675" eaLnBrk="0" hangingPunct="0">
              <a:spcBef>
                <a:spcPct val="30000"/>
              </a:spcBef>
              <a:defRPr sz="1200">
                <a:solidFill>
                  <a:schemeClr val="tx1"/>
                </a:solidFill>
                <a:latin typeface="Times New Roman" panose="02020603050405020304" pitchFamily="18" charset="0"/>
              </a:defRPr>
            </a:lvl3pPr>
            <a:lvl4pPr marL="1600200" indent="-228600" algn="l" defTabSz="955675" eaLnBrk="0" hangingPunct="0">
              <a:spcBef>
                <a:spcPct val="30000"/>
              </a:spcBef>
              <a:defRPr sz="1200">
                <a:solidFill>
                  <a:schemeClr val="tx1"/>
                </a:solidFill>
                <a:latin typeface="Times New Roman" panose="02020603050405020304" pitchFamily="18" charset="0"/>
              </a:defRPr>
            </a:lvl4pPr>
            <a:lvl5pPr marL="2057400" indent="-228600" algn="l" defTabSz="955675" eaLnBrk="0" hangingPunct="0">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fld id="{E12053E4-64DF-4B68-8455-6BACE3986A1B}" type="slidenum">
              <a:rPr kumimoji="0" lang="en-US" altLang="en-US" sz="1000" b="0" i="1" u="none" strike="noStrike" kern="1200" cap="none" spc="0" normalizeH="0" baseline="0" noProof="0" smtClean="0">
                <a:ln>
                  <a:noFill/>
                </a:ln>
                <a:solidFill>
                  <a:srgbClr val="EE2020"/>
                </a:solidFill>
                <a:effectLst/>
                <a:uLnTx/>
                <a:uFillTx/>
                <a:latin typeface="Tahoma" panose="020B0604030504040204" pitchFamily="34" charset="0"/>
                <a:ea typeface="+mn-ea"/>
                <a:cs typeface="+mn-cs"/>
              </a:rPr>
              <a:pPr marL="0" marR="0" lvl="0" indent="0" algn="r" defTabSz="955675" rtl="0" eaLnBrk="1" fontAlgn="base" latinLnBrk="0" hangingPunct="1">
                <a:lnSpc>
                  <a:spcPct val="100000"/>
                </a:lnSpc>
                <a:spcBef>
                  <a:spcPct val="60000"/>
                </a:spcBef>
                <a:spcAft>
                  <a:spcPct val="0"/>
                </a:spcAft>
                <a:buClr>
                  <a:srgbClr val="000000"/>
                </a:buClr>
                <a:buSzTx/>
                <a:buFontTx/>
                <a:buChar char="•"/>
                <a:tabLst/>
                <a:defRPr/>
              </a:pPr>
              <a:t>11</a:t>
            </a:fld>
            <a:endParaRPr kumimoji="0" lang="en-US" altLang="en-US" sz="1000" b="0" i="1" u="none" strike="noStrike" kern="1200" cap="none" spc="0" normalizeH="0" baseline="0" noProof="0">
              <a:ln>
                <a:noFill/>
              </a:ln>
              <a:solidFill>
                <a:srgbClr val="EE2020"/>
              </a:solidFill>
              <a:effectLst/>
              <a:uLnTx/>
              <a:uFillTx/>
              <a:latin typeface="Tahoma" panose="020B0604030504040204" pitchFamily="34" charset="0"/>
              <a:ea typeface="+mn-ea"/>
              <a:cs typeface="+mn-cs"/>
            </a:endParaRPr>
          </a:p>
        </p:txBody>
      </p:sp>
      <p:sp>
        <p:nvSpPr>
          <p:cNvPr id="62467" name="Rectangle 2">
            <a:extLst>
              <a:ext uri="{FF2B5EF4-FFF2-40B4-BE49-F238E27FC236}">
                <a16:creationId xmlns:a16="http://schemas.microsoft.com/office/drawing/2014/main" id="{4D3A998D-2723-7CFB-34E0-26C09E6DE923}"/>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8653677F-987B-D786-795B-0CAC39EC1C4B}"/>
              </a:ext>
            </a:extLst>
          </p:cNvPr>
          <p:cNvSpPr>
            <a:spLocks noGrp="1" noChangeArrowheads="1"/>
          </p:cNvSpPr>
          <p:nvPr>
            <p:ph type="body" idx="1"/>
          </p:nvPr>
        </p:nvSpPr>
        <p:spPr/>
        <p:txBody>
          <a:bodyPr/>
          <a:lstStyle/>
          <a:p>
            <a:pPr eaLnBrk="1" hangingPunct="1">
              <a:defRPr/>
            </a:pPr>
            <a:r>
              <a:rPr lang="en-US">
                <a:effectLst>
                  <a:outerShdw blurRad="38100" dist="38100" dir="2700000" algn="tl">
                    <a:srgbClr val="C0C0C0"/>
                  </a:outerShdw>
                </a:effectLst>
              </a:rPr>
              <a:t>Children need instruction and rules throughout life – including using the Internet. We don’t just give our children keys to the</a:t>
            </a:r>
            <a:r>
              <a:rPr lang="en-US"/>
              <a:t> car when they are old enough to drive – they receive lessons and learn the rules of the road.  The same is true when traveling the information highway – the Internet.  Children need instruction and rules in order to proceed safely. </a:t>
            </a:r>
          </a:p>
          <a:p>
            <a:pPr eaLnBrk="1" hangingPunct="1">
              <a:defRPr/>
            </a:pPr>
            <a:r>
              <a:rPr lang="en-US"/>
              <a:t>Rules and safety tips are some of the topics we will be addressing.</a:t>
            </a:r>
          </a:p>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00EFD898-BB16-498C-9FDF-A553A8BB59AE}" type="datetimeFigureOut">
              <a:rPr lang="en-US" smtClean="0"/>
              <a:pPr/>
              <a:t>1/13/2024</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27B8F416-565F-4174-9332-84294438A4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Freeform 11"/>
          <p:cNvSpPr>
            <a:spLocks noChangeArrowheads="1"/>
          </p:cNvSpPr>
          <p:nvPr/>
        </p:nvSpPr>
        <p:spPr bwMode="white">
          <a:xfrm>
            <a:off x="10674372" y="4392386"/>
            <a:ext cx="1185637" cy="2160814"/>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95959"/>
              </a:solidFill>
              <a:effectLst/>
              <a:uLnTx/>
              <a:uFillTx/>
              <a:latin typeface="Book Antiqua"/>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E3F54E19-89B6-4B8C-9B5A-A33B19B45C14}"/>
              </a:ext>
            </a:extLst>
          </p:cNvPr>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flipV="1">
            <a:off x="-1" y="0"/>
            <a:ext cx="12192001" cy="6858000"/>
          </a:xfrm>
          <a:prstGeom prst="rect">
            <a:avLst/>
          </a:prstGeom>
        </p:spPr>
      </p:pic>
      <p:sp>
        <p:nvSpPr>
          <p:cNvPr id="2" name="Title 1"/>
          <p:cNvSpPr>
            <a:spLocks noGrp="1"/>
          </p:cNvSpPr>
          <p:nvPr>
            <p:ph type="ctrTitle"/>
          </p:nvPr>
        </p:nvSpPr>
        <p:spPr>
          <a:xfrm>
            <a:off x="643467" y="1873584"/>
            <a:ext cx="7052733" cy="2560320"/>
          </a:xfrm>
        </p:spPr>
        <p:txBody>
          <a:bodyPr anchor="b">
            <a:normAutofit/>
          </a:bodyPr>
          <a:lstStyle>
            <a:lvl1pPr algn="l">
              <a:defRPr sz="3000">
                <a:solidFill>
                  <a:schemeClr val="tx2"/>
                </a:solidFill>
                <a:effectLst/>
              </a:defRPr>
            </a:lvl1pPr>
          </a:lstStyle>
          <a:p>
            <a:r>
              <a:rPr lang="en-US"/>
              <a:t>Click to edit Master title style</a:t>
            </a:r>
          </a:p>
        </p:txBody>
      </p:sp>
      <p:sp>
        <p:nvSpPr>
          <p:cNvPr id="3" name="Subtitle 2"/>
          <p:cNvSpPr>
            <a:spLocks noGrp="1"/>
          </p:cNvSpPr>
          <p:nvPr>
            <p:ph type="subTitle" idx="1"/>
          </p:nvPr>
        </p:nvSpPr>
        <p:spPr>
          <a:xfrm>
            <a:off x="643467" y="4572000"/>
            <a:ext cx="7052733" cy="1600200"/>
          </a:xfrm>
        </p:spPr>
        <p:txBody>
          <a:bodyPr/>
          <a:lstStyle>
            <a:lvl1pPr marL="0" indent="0" algn="l">
              <a:spcBef>
                <a:spcPts val="900"/>
              </a:spcBef>
              <a:buNone/>
              <a:defRPr sz="180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205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a:noFill/>
        </p:spPr>
        <p:txBody>
          <a:bodyPr/>
          <a:lstStyle>
            <a:lvl1pPr>
              <a:defRPr sz="2100">
                <a:latin typeface="Roboto" panose="02000000000000000000" pitchFamily="2" charset="0"/>
                <a:ea typeface="Roboto" panose="02000000000000000000" pitchFamily="2" charset="0"/>
              </a:defRPr>
            </a:lvl1pPr>
            <a:lvl2pPr>
              <a:defRPr sz="1800">
                <a:latin typeface="Roboto" panose="02000000000000000000" pitchFamily="2" charset="0"/>
                <a:ea typeface="Roboto" panose="02000000000000000000" pitchFamily="2" charset="0"/>
              </a:defRPr>
            </a:lvl2pPr>
            <a:lvl3pPr>
              <a:defRPr sz="1650">
                <a:latin typeface="Roboto" panose="02000000000000000000" pitchFamily="2" charset="0"/>
                <a:ea typeface="Roboto" panose="02000000000000000000" pitchFamily="2" charset="0"/>
              </a:defRPr>
            </a:lvl3pPr>
            <a:lvl4pPr>
              <a:defRPr sz="1500">
                <a:latin typeface="Roboto" panose="02000000000000000000" pitchFamily="2" charset="0"/>
                <a:ea typeface="Roboto" panose="02000000000000000000" pitchFamily="2" charset="0"/>
              </a:defRPr>
            </a:lvl4pPr>
            <a:lvl5pPr>
              <a:defRPr sz="135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9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491989" y="1752601"/>
            <a:ext cx="5375415" cy="4869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1" y="1752600"/>
            <a:ext cx="5438361" cy="48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2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2"/>
            <a:ext cx="4572000" cy="847725"/>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3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19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38678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27490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Two Pictures with Captions">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Rectangle 10"/>
          <p:cNvSpPr/>
          <p:nvPr/>
        </p:nvSpPr>
        <p:spPr>
          <a:xfrm>
            <a:off x="1295400"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2" name="Rectangle 11"/>
          <p:cNvSpPr/>
          <p:nvPr/>
        </p:nvSpPr>
        <p:spPr>
          <a:xfrm>
            <a:off x="6324599"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bwMode="invGray">
          <a:xfrm>
            <a:off x="1371274"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ext Placeholder 3"/>
          <p:cNvSpPr>
            <a:spLocks noGrp="1"/>
          </p:cNvSpPr>
          <p:nvPr>
            <p:ph type="body" sz="half" idx="14"/>
          </p:nvPr>
        </p:nvSpPr>
        <p:spPr bwMode="invGray">
          <a:xfrm>
            <a:off x="6412955"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226349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Freeform 11"/>
          <p:cNvSpPr>
            <a:spLocks noChangeArrowheads="1"/>
          </p:cNvSpPr>
          <p:nvPr/>
        </p:nvSpPr>
        <p:spPr bwMode="white">
          <a:xfrm>
            <a:off x="10674372" y="4392386"/>
            <a:ext cx="1185637" cy="2160814"/>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95959"/>
              </a:solidFill>
              <a:effectLst/>
              <a:uLnTx/>
              <a:uFillTx/>
              <a:latin typeface="Book Antiqua"/>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E3F54E19-89B6-4B8C-9B5A-A33B19B45C14}"/>
              </a:ext>
            </a:extLst>
          </p:cNvPr>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flipV="1">
            <a:off x="-1" y="0"/>
            <a:ext cx="12192001" cy="6858000"/>
          </a:xfrm>
          <a:prstGeom prst="rect">
            <a:avLst/>
          </a:prstGeom>
        </p:spPr>
      </p:pic>
      <p:sp>
        <p:nvSpPr>
          <p:cNvPr id="2" name="Title 1"/>
          <p:cNvSpPr>
            <a:spLocks noGrp="1"/>
          </p:cNvSpPr>
          <p:nvPr>
            <p:ph type="ctrTitle"/>
          </p:nvPr>
        </p:nvSpPr>
        <p:spPr>
          <a:xfrm>
            <a:off x="643467" y="1873584"/>
            <a:ext cx="7052733" cy="2560320"/>
          </a:xfrm>
        </p:spPr>
        <p:txBody>
          <a:bodyPr anchor="b">
            <a:normAutofit/>
          </a:bodyPr>
          <a:lstStyle>
            <a:lvl1pPr algn="l">
              <a:defRPr sz="3000">
                <a:solidFill>
                  <a:schemeClr val="tx2"/>
                </a:solidFill>
                <a:effectLst/>
              </a:defRPr>
            </a:lvl1pPr>
          </a:lstStyle>
          <a:p>
            <a:r>
              <a:rPr lang="en-US"/>
              <a:t>Click to edit Master title style</a:t>
            </a:r>
          </a:p>
        </p:txBody>
      </p:sp>
      <p:sp>
        <p:nvSpPr>
          <p:cNvPr id="3" name="Subtitle 2"/>
          <p:cNvSpPr>
            <a:spLocks noGrp="1"/>
          </p:cNvSpPr>
          <p:nvPr>
            <p:ph type="subTitle" idx="1"/>
          </p:nvPr>
        </p:nvSpPr>
        <p:spPr>
          <a:xfrm>
            <a:off x="643467" y="4572000"/>
            <a:ext cx="7052733" cy="1600200"/>
          </a:xfrm>
        </p:spPr>
        <p:txBody>
          <a:bodyPr/>
          <a:lstStyle>
            <a:lvl1pPr marL="0" indent="0" algn="l">
              <a:spcBef>
                <a:spcPts val="900"/>
              </a:spcBef>
              <a:buNone/>
              <a:defRPr sz="180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1199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a:noFill/>
        </p:spPr>
        <p:txBody>
          <a:bodyPr/>
          <a:lstStyle>
            <a:lvl1pPr>
              <a:defRPr sz="2100">
                <a:latin typeface="Roboto" panose="02000000000000000000" pitchFamily="2" charset="0"/>
                <a:ea typeface="Roboto" panose="02000000000000000000" pitchFamily="2" charset="0"/>
              </a:defRPr>
            </a:lvl1pPr>
            <a:lvl2pPr>
              <a:defRPr sz="1800">
                <a:latin typeface="Roboto" panose="02000000000000000000" pitchFamily="2" charset="0"/>
                <a:ea typeface="Roboto" panose="02000000000000000000" pitchFamily="2" charset="0"/>
              </a:defRPr>
            </a:lvl2pPr>
            <a:lvl3pPr>
              <a:defRPr sz="1650">
                <a:latin typeface="Roboto" panose="02000000000000000000" pitchFamily="2" charset="0"/>
                <a:ea typeface="Roboto" panose="02000000000000000000" pitchFamily="2" charset="0"/>
              </a:defRPr>
            </a:lvl3pPr>
            <a:lvl4pPr>
              <a:defRPr sz="1500">
                <a:latin typeface="Roboto" panose="02000000000000000000" pitchFamily="2" charset="0"/>
                <a:ea typeface="Roboto" panose="02000000000000000000" pitchFamily="2" charset="0"/>
              </a:defRPr>
            </a:lvl4pPr>
            <a:lvl5pPr>
              <a:defRPr sz="135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7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491989" y="1752601"/>
            <a:ext cx="5375415" cy="4869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1" y="1752600"/>
            <a:ext cx="5438361" cy="48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4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2"/>
            <a:ext cx="4572000" cy="847725"/>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3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32958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20141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wo Pictures with Captions">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Rectangle 10"/>
          <p:cNvSpPr/>
          <p:nvPr/>
        </p:nvSpPr>
        <p:spPr>
          <a:xfrm>
            <a:off x="1295400"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2" name="Rectangle 11"/>
          <p:cNvSpPr/>
          <p:nvPr/>
        </p:nvSpPr>
        <p:spPr>
          <a:xfrm>
            <a:off x="6324599"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bwMode="invGray">
          <a:xfrm>
            <a:off x="1371274"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ext Placeholder 3"/>
          <p:cNvSpPr>
            <a:spLocks noGrp="1"/>
          </p:cNvSpPr>
          <p:nvPr>
            <p:ph type="body" sz="half" idx="14"/>
          </p:nvPr>
        </p:nvSpPr>
        <p:spPr bwMode="invGray">
          <a:xfrm>
            <a:off x="6412955"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416335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a:t>Click to edit Master title style</a:t>
            </a:r>
          </a:p>
        </p:txBody>
      </p:sp>
      <p:sp>
        <p:nvSpPr>
          <p:cNvPr id="3" name="Content Placeholder 2"/>
          <p:cNvSpPr>
            <a:spLocks noGrp="1"/>
          </p:cNvSpPr>
          <p:nvPr>
            <p:ph idx="1"/>
          </p:nvPr>
        </p:nvSpPr>
        <p:spPr>
          <a:xfrm>
            <a:off x="609600" y="2984768"/>
            <a:ext cx="10972800" cy="358976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
        <p:nvSpPr>
          <p:cNvPr id="7" name="Title 1">
            <a:extLst>
              <a:ext uri="{FF2B5EF4-FFF2-40B4-BE49-F238E27FC236}">
                <a16:creationId xmlns:a16="http://schemas.microsoft.com/office/drawing/2014/main" id="{E5FD4371-1553-4BBD-AB7D-1E6997C8EB9E}"/>
              </a:ext>
            </a:extLst>
          </p:cNvPr>
          <p:cNvSpPr txBox="1">
            <a:spLocks/>
          </p:cNvSpPr>
          <p:nvPr userDrawn="1"/>
        </p:nvSpPr>
        <p:spPr>
          <a:xfrm>
            <a:off x="609600" y="2247900"/>
            <a:ext cx="10972800" cy="533400"/>
          </a:xfrm>
          <a:prstGeom prst="rect">
            <a:avLst/>
          </a:prstGeom>
        </p:spPr>
        <p:txBody>
          <a:bodyPr vert="horz" anchor="ctr">
            <a:normAutofit lnSpcReduction="10000"/>
          </a:bodyPr>
          <a:lstStyle>
            <a:lvl1pPr algn="l" rtl="0" eaLnBrk="1" latinLnBrk="0" hangingPunct="1">
              <a:spcBef>
                <a:spcPct val="0"/>
              </a:spcBef>
              <a:buNone/>
              <a:defRPr kumimoji="0" sz="4000" b="1" kern="1200">
                <a:solidFill>
                  <a:schemeClr val="tx2"/>
                </a:solidFill>
                <a:latin typeface="+mj-lt"/>
                <a:ea typeface="+mj-ea"/>
                <a:cs typeface="+mj-cs"/>
              </a:defRPr>
            </a:lvl1pPr>
          </a:lstStyle>
          <a:p>
            <a:endParaRPr lang="en-US" sz="3200" dirty="0">
              <a:solidFill>
                <a:srgbClr val="0078D7"/>
              </a:solidFill>
            </a:endParaRPr>
          </a:p>
        </p:txBody>
      </p:sp>
      <p:sp>
        <p:nvSpPr>
          <p:cNvPr id="9" name="Text Placeholder 8">
            <a:extLst>
              <a:ext uri="{FF2B5EF4-FFF2-40B4-BE49-F238E27FC236}">
                <a16:creationId xmlns:a16="http://schemas.microsoft.com/office/drawing/2014/main" id="{1AA9D1B1-C830-4371-BD71-806B9916A191}"/>
              </a:ext>
            </a:extLst>
          </p:cNvPr>
          <p:cNvSpPr>
            <a:spLocks noGrp="1"/>
          </p:cNvSpPr>
          <p:nvPr>
            <p:ph type="body" sz="quarter" idx="13"/>
          </p:nvPr>
        </p:nvSpPr>
        <p:spPr>
          <a:xfrm>
            <a:off x="609600" y="2247900"/>
            <a:ext cx="10972800" cy="533400"/>
          </a:xfrm>
        </p:spPr>
        <p:txBody>
          <a:bodyPr/>
          <a:lstStyle>
            <a:lvl1pPr marL="109728" indent="0">
              <a:buNone/>
              <a:defRPr b="1">
                <a:solidFill>
                  <a:srgbClr val="0078D7"/>
                </a:solidFill>
              </a:defRPr>
            </a:lvl1pPr>
          </a:lstStyle>
          <a:p>
            <a:pPr lvl="0"/>
            <a:r>
              <a:rPr lang="en-US" dirty="0"/>
              <a:t>Click to edit Master text styles</a:t>
            </a:r>
          </a:p>
        </p:txBody>
      </p:sp>
    </p:spTree>
    <p:extLst>
      <p:ext uri="{BB962C8B-B14F-4D97-AF65-F5344CB8AC3E}">
        <p14:creationId xmlns:p14="http://schemas.microsoft.com/office/powerpoint/2010/main" val="269511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dirty="0"/>
              <a:t>Click to edit Master title style</a:t>
            </a:r>
          </a:p>
        </p:txBody>
      </p:sp>
      <p:sp>
        <p:nvSpPr>
          <p:cNvPr id="3" name="Content Placeholder 2"/>
          <p:cNvSpPr>
            <a:spLocks noGrp="1"/>
          </p:cNvSpPr>
          <p:nvPr>
            <p:ph idx="1"/>
          </p:nvPr>
        </p:nvSpPr>
        <p:spPr>
          <a:xfrm>
            <a:off x="609600" y="2514600"/>
            <a:ext cx="10972800" cy="4059936"/>
          </a:xfrm>
        </p:spPr>
        <p:txBody>
          <a:bodyPr/>
          <a:lstStyle>
            <a:lvl1pPr marL="109728" indent="0">
              <a:buNone/>
              <a:defRPr b="1">
                <a:solidFill>
                  <a:srgbClr val="0078D7"/>
                </a:solidFill>
              </a:defRPr>
            </a:lvl1pPr>
          </a:lstStyle>
          <a:p>
            <a:pPr lvl="0" eaLnBrk="1" latinLnBrk="0" hangingPunct="1"/>
            <a:r>
              <a:rPr lang="en-US" dirty="0"/>
              <a:t>Click to edit Master text styles</a:t>
            </a:r>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extLst>
      <p:ext uri="{BB962C8B-B14F-4D97-AF65-F5344CB8AC3E}">
        <p14:creationId xmlns:p14="http://schemas.microsoft.com/office/powerpoint/2010/main" val="227226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00EFD898-BB16-498C-9FDF-A553A8BB59AE}" type="datetimeFigureOut">
              <a:rPr lang="en-US" smtClean="0"/>
              <a:pPr/>
              <a:t>1/13/2024</a:t>
            </a:fld>
            <a:endParaRPr lang="en-US" dirty="0"/>
          </a:p>
        </p:txBody>
      </p:sp>
      <p:sp>
        <p:nvSpPr>
          <p:cNvPr id="27" name="Slide Number Placeholder 26"/>
          <p:cNvSpPr>
            <a:spLocks noGrp="1"/>
          </p:cNvSpPr>
          <p:nvPr>
            <p:ph type="sldNum" sz="quarter" idx="11"/>
          </p:nvPr>
        </p:nvSpPr>
        <p:spPr/>
        <p:txBody>
          <a:bodyPr rtlCol="0"/>
          <a:lstStyle/>
          <a:p>
            <a:fld id="{27B8F416-565F-4174-9332-84294438A41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069848"/>
          </a:xfrm>
        </p:spPr>
        <p:txBody>
          <a:bodyPr anchor="ctr"/>
          <a:lstStyle>
            <a:lvl1pPr algn="ctr">
              <a:defRPr sz="4000" b="1">
                <a:solidFill>
                  <a:schemeClr val="tx2"/>
                </a:solidFill>
              </a:defRPr>
            </a:lvl1pPr>
          </a:lstStyle>
          <a:p>
            <a:r>
              <a:rPr kumimoji="0" lang="en-US" dirty="0"/>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27B8F416-565F-4174-9332-84294438A4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00EFD898-BB16-498C-9FDF-A553A8BB59AE}" type="datetimeFigureOut">
              <a:rPr lang="en-US" smtClean="0"/>
              <a:pPr/>
              <a:t>1/13/2024</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7B8F416-565F-4174-9332-84294438A4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42" r:id="rId3"/>
    <p:sldLayoutId id="214748374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66E74B9-DAF3-4790-8FD9-4B22D0BE7EE4}"/>
              </a:ext>
            </a:extLst>
          </p:cNvPr>
          <p:cNvPicPr>
            <a:picLocks noChangeAspect="1"/>
          </p:cNvPicPr>
          <p:nvPr userDrawn="1"/>
        </p:nvPicPr>
        <p:blipFill>
          <a:blip r:embed="rId10">
            <a:alphaModFix amt="20000"/>
            <a:extLst>
              <a:ext uri="{28A0092B-C50C-407E-A947-70E740481C1C}">
                <a14:useLocalDpi xmlns:a14="http://schemas.microsoft.com/office/drawing/2010/main"/>
              </a:ext>
            </a:extLst>
          </a:blip>
          <a:stretch>
            <a:fillRect/>
          </a:stretch>
        </p:blipFill>
        <p:spPr>
          <a:xfrm flipV="1">
            <a:off x="1" y="-41092"/>
            <a:ext cx="12192001" cy="6858000"/>
          </a:xfrm>
          <a:prstGeom prst="rect">
            <a:avLst/>
          </a:prstGeom>
        </p:spPr>
      </p:pic>
      <p:sp>
        <p:nvSpPr>
          <p:cNvPr id="7" name="Rectangle 6"/>
          <p:cNvSpPr/>
          <p:nvPr userDrawn="1"/>
        </p:nvSpPr>
        <p:spPr bwMode="white">
          <a:xfrm>
            <a:off x="0" y="0"/>
            <a:ext cx="12192000" cy="1371600"/>
          </a:xfrm>
          <a:prstGeom prst="rect">
            <a:avLst/>
          </a:prstGeom>
          <a:solidFill>
            <a:srgbClr val="222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p:cNvSpPr/>
          <p:nvPr userDrawn="1"/>
        </p:nvSpPr>
        <p:spPr>
          <a:xfrm>
            <a:off x="0" y="1371602"/>
            <a:ext cx="12192000" cy="82183"/>
          </a:xfrm>
          <a:prstGeom prst="rect">
            <a:avLst/>
          </a:prstGeom>
          <a:solidFill>
            <a:srgbClr val="F3B9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Placeholder 1"/>
          <p:cNvSpPr>
            <a:spLocks noGrp="1"/>
          </p:cNvSpPr>
          <p:nvPr>
            <p:ph type="title"/>
          </p:nvPr>
        </p:nvSpPr>
        <p:spPr>
          <a:xfrm>
            <a:off x="397934" y="118535"/>
            <a:ext cx="11421533" cy="117345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0"/>
            <a:ext cx="11209867" cy="485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839503" y="6542557"/>
            <a:ext cx="304892" cy="20774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B618730-4347-41F5-8F32-8AA1CC35D55A}" type="slidenum">
              <a:rPr kumimoji="0" lang="en-US" sz="750" b="0" i="0" u="none" strike="noStrike" kern="1200" cap="none" spc="0" normalizeH="0" baseline="0" noProof="0" smtClean="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807ACC-295B-4DB9-A8B6-566FE79688E8}"/>
              </a:ext>
            </a:extLst>
          </p:cNvPr>
          <p:cNvSpPr/>
          <p:nvPr userDrawn="1"/>
        </p:nvSpPr>
        <p:spPr>
          <a:xfrm>
            <a:off x="0" y="6775819"/>
            <a:ext cx="12192000" cy="82183"/>
          </a:xfrm>
          <a:prstGeom prst="rect">
            <a:avLst/>
          </a:prstGeom>
          <a:solidFill>
            <a:srgbClr val="5C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34226194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3300" b="1" i="0" u="none" kern="120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defRPr>
      </a:lvl1pPr>
    </p:titleStyle>
    <p:bodyStyle>
      <a:lvl1pPr marL="205740" indent="-205740" algn="l" defTabSz="685800" rtl="0" eaLnBrk="1" latinLnBrk="0" hangingPunct="1">
        <a:lnSpc>
          <a:spcPct val="100000"/>
        </a:lnSpc>
        <a:spcBef>
          <a:spcPts val="1350"/>
        </a:spcBef>
        <a:spcAft>
          <a:spcPts val="450"/>
        </a:spcAft>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11480" indent="-171450" algn="l" defTabSz="685800" rtl="0" eaLnBrk="1" latinLnBrk="0" hangingPunct="1">
        <a:lnSpc>
          <a:spcPct val="100000"/>
        </a:lnSpc>
        <a:spcBef>
          <a:spcPts val="750"/>
        </a:spcBef>
        <a:spcAft>
          <a:spcPts val="450"/>
        </a:spcAft>
        <a:buFont typeface="Arial" panose="020B0604020202020204" pitchFamily="34" charset="0"/>
        <a:buChar char="•"/>
        <a:defRPr sz="1650" kern="1200">
          <a:solidFill>
            <a:schemeClr val="tx2"/>
          </a:solidFill>
          <a:latin typeface="Roboto" panose="02000000000000000000" pitchFamily="2" charset="0"/>
          <a:ea typeface="Roboto" panose="02000000000000000000" pitchFamily="2" charset="0"/>
          <a:cs typeface="Roboto" panose="02000000000000000000" pitchFamily="2" charset="0"/>
        </a:defRPr>
      </a:lvl2pPr>
      <a:lvl3pPr marL="617220" indent="-171450" algn="l" defTabSz="685800" rtl="0" eaLnBrk="1" latinLnBrk="0" hangingPunct="1">
        <a:lnSpc>
          <a:spcPct val="100000"/>
        </a:lnSpc>
        <a:spcBef>
          <a:spcPts val="600"/>
        </a:spcBef>
        <a:spcAft>
          <a:spcPts val="450"/>
        </a:spcAft>
        <a:buFont typeface="Arial" panose="020B0604020202020204" pitchFamily="34" charset="0"/>
        <a:buChar char="•"/>
        <a:defRPr sz="1500" kern="12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822960" indent="-171450" algn="l" defTabSz="685800" rtl="0" eaLnBrk="1" latinLnBrk="0" hangingPunct="1">
        <a:lnSpc>
          <a:spcPct val="100000"/>
        </a:lnSpc>
        <a:spcBef>
          <a:spcPts val="600"/>
        </a:spcBef>
        <a:spcAft>
          <a:spcPts val="450"/>
        </a:spcAft>
        <a:buFont typeface="Arial" panose="020B0604020202020204" pitchFamily="34" charset="0"/>
        <a:buChar char="•"/>
        <a:defRPr sz="1350" kern="1200">
          <a:solidFill>
            <a:schemeClr val="tx2"/>
          </a:solidFill>
          <a:latin typeface="Roboto" panose="02000000000000000000" pitchFamily="2" charset="0"/>
          <a:ea typeface="Roboto" panose="02000000000000000000" pitchFamily="2" charset="0"/>
          <a:cs typeface="Roboto" panose="02000000000000000000" pitchFamily="2" charset="0"/>
        </a:defRPr>
      </a:lvl4pPr>
      <a:lvl5pPr marL="994410" indent="-171450" algn="l" defTabSz="685800" rtl="0" eaLnBrk="1" latinLnBrk="0" hangingPunct="1">
        <a:lnSpc>
          <a:spcPct val="100000"/>
        </a:lnSpc>
        <a:spcBef>
          <a:spcPts val="600"/>
        </a:spcBef>
        <a:spcAft>
          <a:spcPts val="450"/>
        </a:spcAft>
        <a:buFont typeface="Arial" panose="020B0604020202020204" pitchFamily="34" charset="0"/>
        <a:buChar char="•"/>
        <a:defRPr sz="120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5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E74B9-DAF3-4790-8FD9-4B22D0BE7EE4}"/>
              </a:ext>
              <a:ext uri="{C183D7F6-B498-43B3-948B-1728B52AA6E4}">
                <adec:decorative xmlns:adec="http://schemas.microsoft.com/office/drawing/2017/decorative" val="1"/>
              </a:ext>
            </a:extLst>
          </p:cNvPr>
          <p:cNvPicPr>
            <a:picLocks noChangeAspect="1"/>
          </p:cNvPicPr>
          <p:nvPr userDrawn="1"/>
        </p:nvPicPr>
        <p:blipFill>
          <a:blip r:embed="rId10">
            <a:alphaModFix amt="20000"/>
            <a:extLst>
              <a:ext uri="{28A0092B-C50C-407E-A947-70E740481C1C}">
                <a14:useLocalDpi xmlns:a14="http://schemas.microsoft.com/office/drawing/2010/main"/>
              </a:ext>
            </a:extLst>
          </a:blip>
          <a:stretch>
            <a:fillRect/>
          </a:stretch>
        </p:blipFill>
        <p:spPr>
          <a:xfrm flipV="1">
            <a:off x="1" y="-41092"/>
            <a:ext cx="12192001" cy="6858000"/>
          </a:xfrm>
          <a:prstGeom prst="rect">
            <a:avLst/>
          </a:prstGeom>
        </p:spPr>
      </p:pic>
      <p:sp>
        <p:nvSpPr>
          <p:cNvPr id="7" name="Rectangle 6">
            <a:extLst>
              <a:ext uri="{C183D7F6-B498-43B3-948B-1728B52AA6E4}">
                <adec:decorative xmlns:adec="http://schemas.microsoft.com/office/drawing/2017/decorative" val="1"/>
              </a:ext>
            </a:extLst>
          </p:cNvPr>
          <p:cNvSpPr/>
          <p:nvPr userDrawn="1"/>
        </p:nvSpPr>
        <p:spPr bwMode="white">
          <a:xfrm>
            <a:off x="0" y="0"/>
            <a:ext cx="12192000" cy="1371600"/>
          </a:xfrm>
          <a:prstGeom prst="rect">
            <a:avLst/>
          </a:prstGeom>
          <a:solidFill>
            <a:srgbClr val="222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a:extLst>
              <a:ext uri="{C183D7F6-B498-43B3-948B-1728B52AA6E4}">
                <adec:decorative xmlns:adec="http://schemas.microsoft.com/office/drawing/2017/decorative" val="1"/>
              </a:ext>
            </a:extLst>
          </p:cNvPr>
          <p:cNvSpPr/>
          <p:nvPr userDrawn="1"/>
        </p:nvSpPr>
        <p:spPr>
          <a:xfrm>
            <a:off x="0" y="1371602"/>
            <a:ext cx="12192000" cy="82183"/>
          </a:xfrm>
          <a:prstGeom prst="rect">
            <a:avLst/>
          </a:prstGeom>
          <a:solidFill>
            <a:srgbClr val="F3B9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Placeholder 1"/>
          <p:cNvSpPr>
            <a:spLocks noGrp="1"/>
          </p:cNvSpPr>
          <p:nvPr>
            <p:ph type="title"/>
          </p:nvPr>
        </p:nvSpPr>
        <p:spPr>
          <a:xfrm>
            <a:off x="397934" y="118535"/>
            <a:ext cx="11421533" cy="117345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0"/>
            <a:ext cx="11209867" cy="485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839503" y="6542557"/>
            <a:ext cx="304892" cy="20774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B618730-4347-41F5-8F32-8AA1CC35D55A}" type="slidenum">
              <a:rPr kumimoji="0" lang="en-US" sz="750" b="0" i="0" u="none" strike="noStrike" kern="1200" cap="none" spc="0" normalizeH="0" baseline="0" noProof="0" smtClean="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807ACC-295B-4DB9-A8B6-566FE79688E8}"/>
              </a:ext>
              <a:ext uri="{C183D7F6-B498-43B3-948B-1728B52AA6E4}">
                <adec:decorative xmlns:adec="http://schemas.microsoft.com/office/drawing/2017/decorative" val="1"/>
              </a:ext>
            </a:extLst>
          </p:cNvPr>
          <p:cNvSpPr/>
          <p:nvPr userDrawn="1"/>
        </p:nvSpPr>
        <p:spPr>
          <a:xfrm>
            <a:off x="0" y="6775819"/>
            <a:ext cx="12192000" cy="82183"/>
          </a:xfrm>
          <a:prstGeom prst="rect">
            <a:avLst/>
          </a:prstGeom>
          <a:solidFill>
            <a:srgbClr val="5C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37028597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3300" b="1" i="0" u="none" kern="120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defRPr>
      </a:lvl1pPr>
    </p:titleStyle>
    <p:bodyStyle>
      <a:lvl1pPr marL="205740" indent="-205740" algn="l" defTabSz="685800" rtl="0" eaLnBrk="1" latinLnBrk="0" hangingPunct="1">
        <a:lnSpc>
          <a:spcPct val="100000"/>
        </a:lnSpc>
        <a:spcBef>
          <a:spcPts val="1350"/>
        </a:spcBef>
        <a:spcAft>
          <a:spcPts val="450"/>
        </a:spcAft>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11480" indent="-171450" algn="l" defTabSz="685800" rtl="0" eaLnBrk="1" latinLnBrk="0" hangingPunct="1">
        <a:lnSpc>
          <a:spcPct val="100000"/>
        </a:lnSpc>
        <a:spcBef>
          <a:spcPts val="750"/>
        </a:spcBef>
        <a:spcAft>
          <a:spcPts val="450"/>
        </a:spcAft>
        <a:buFont typeface="Arial" panose="020B0604020202020204" pitchFamily="34" charset="0"/>
        <a:buChar char="•"/>
        <a:defRPr sz="1650" kern="1200">
          <a:solidFill>
            <a:schemeClr val="tx2"/>
          </a:solidFill>
          <a:latin typeface="Roboto" panose="02000000000000000000" pitchFamily="2" charset="0"/>
          <a:ea typeface="Roboto" panose="02000000000000000000" pitchFamily="2" charset="0"/>
          <a:cs typeface="Roboto" panose="02000000000000000000" pitchFamily="2" charset="0"/>
        </a:defRPr>
      </a:lvl2pPr>
      <a:lvl3pPr marL="617220" indent="-171450" algn="l" defTabSz="685800" rtl="0" eaLnBrk="1" latinLnBrk="0" hangingPunct="1">
        <a:lnSpc>
          <a:spcPct val="100000"/>
        </a:lnSpc>
        <a:spcBef>
          <a:spcPts val="600"/>
        </a:spcBef>
        <a:spcAft>
          <a:spcPts val="450"/>
        </a:spcAft>
        <a:buFont typeface="Arial" panose="020B0604020202020204" pitchFamily="34" charset="0"/>
        <a:buChar char="•"/>
        <a:defRPr sz="1500" kern="12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822960" indent="-171450" algn="l" defTabSz="685800" rtl="0" eaLnBrk="1" latinLnBrk="0" hangingPunct="1">
        <a:lnSpc>
          <a:spcPct val="100000"/>
        </a:lnSpc>
        <a:spcBef>
          <a:spcPts val="600"/>
        </a:spcBef>
        <a:spcAft>
          <a:spcPts val="450"/>
        </a:spcAft>
        <a:buFont typeface="Arial" panose="020B0604020202020204" pitchFamily="34" charset="0"/>
        <a:buChar char="•"/>
        <a:defRPr sz="1350" kern="1200">
          <a:solidFill>
            <a:schemeClr val="tx2"/>
          </a:solidFill>
          <a:latin typeface="Roboto" panose="02000000000000000000" pitchFamily="2" charset="0"/>
          <a:ea typeface="Roboto" panose="02000000000000000000" pitchFamily="2" charset="0"/>
          <a:cs typeface="Roboto" panose="02000000000000000000" pitchFamily="2" charset="0"/>
        </a:defRPr>
      </a:lvl4pPr>
      <a:lvl5pPr marL="994410" indent="-171450" algn="l" defTabSz="685800" rtl="0" eaLnBrk="1" latinLnBrk="0" hangingPunct="1">
        <a:lnSpc>
          <a:spcPct val="100000"/>
        </a:lnSpc>
        <a:spcBef>
          <a:spcPts val="600"/>
        </a:spcBef>
        <a:spcAft>
          <a:spcPts val="450"/>
        </a:spcAft>
        <a:buFont typeface="Arial" panose="020B0604020202020204" pitchFamily="34" charset="0"/>
        <a:buChar char="•"/>
        <a:defRPr sz="120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5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youtube.com/watch?v=UKFsBx8XE4M&amp;list=PPSV"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nternet" TargetMode="External"/><Relationship Id="rId2" Type="http://schemas.openxmlformats.org/officeDocument/2006/relationships/hyperlink" Target="https://en.wikipedia.org/wiki/Pedophilia" TargetMode="Externa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en.wikipedia.org/wiki/Child_groom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1"/>
            <a:ext cx="9144000" cy="3428999"/>
          </a:xfrm>
        </p:spPr>
        <p:txBody>
          <a:bodyPr>
            <a:noAutofit/>
          </a:bodyPr>
          <a:lstStyle/>
          <a:p>
            <a:pPr algn="ctr"/>
            <a:r>
              <a:rPr lang="en-US" sz="4000" i="1" dirty="0"/>
              <a:t>INTERNET SAFETY</a:t>
            </a:r>
            <a:br>
              <a:rPr lang="en-US" sz="3600" i="1" dirty="0"/>
            </a:br>
            <a:endParaRPr lang="en-US" sz="3600" i="1" dirty="0"/>
          </a:p>
        </p:txBody>
      </p:sp>
      <p:sp>
        <p:nvSpPr>
          <p:cNvPr id="3" name="Subtitle 2"/>
          <p:cNvSpPr>
            <a:spLocks noGrp="1"/>
          </p:cNvSpPr>
          <p:nvPr>
            <p:ph type="subTitle" idx="1"/>
          </p:nvPr>
        </p:nvSpPr>
        <p:spPr>
          <a:xfrm>
            <a:off x="558042" y="4114800"/>
            <a:ext cx="8662158" cy="2514600"/>
          </a:xfrm>
        </p:spPr>
        <p:txBody>
          <a:bodyPr>
            <a:noAutofit/>
          </a:bodyPr>
          <a:lstStyle/>
          <a:p>
            <a:r>
              <a:rPr lang="en-US" sz="1800" b="1" dirty="0"/>
              <a:t>David Ryan, Chief of Police (retired)</a:t>
            </a:r>
          </a:p>
          <a:p>
            <a:r>
              <a:rPr lang="en-US" sz="1800" b="1" dirty="0"/>
              <a:t>Coordinator / Westchester Anti-Trafficking Task Force</a:t>
            </a:r>
          </a:p>
          <a:p>
            <a:r>
              <a:rPr lang="en-US" sz="1800" b="1" dirty="0"/>
              <a:t>Director / Westchester County DV High Risk Team</a:t>
            </a:r>
          </a:p>
          <a:p>
            <a:r>
              <a:rPr lang="en-US" sz="1800" b="1" dirty="0"/>
              <a:t>Consultant / International Organization for Adolescents</a:t>
            </a:r>
          </a:p>
          <a:p>
            <a:r>
              <a:rPr lang="en-US" sz="1800" b="1" dirty="0"/>
              <a:t>Consultant / Montclair University Global Center on Human Trafficking	</a:t>
            </a:r>
          </a:p>
          <a:p>
            <a:endParaRPr lang="en-US" sz="1800" b="1" dirty="0"/>
          </a:p>
          <a:p>
            <a:endParaRPr lang="en-US" sz="1800" b="1" dirty="0"/>
          </a:p>
        </p:txBody>
      </p:sp>
      <p:pic>
        <p:nvPicPr>
          <p:cNvPr id="1026" name="Picture 2" descr="Pin on Internet Safety">
            <a:extLst>
              <a:ext uri="{FF2B5EF4-FFF2-40B4-BE49-F238E27FC236}">
                <a16:creationId xmlns:a16="http://schemas.microsoft.com/office/drawing/2014/main" id="{3FE39318-D839-C35A-97CF-3EDDC33A4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
            <a:ext cx="347722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3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C18B-C665-914E-875B-953B313F9D39}"/>
              </a:ext>
            </a:extLst>
          </p:cNvPr>
          <p:cNvSpPr>
            <a:spLocks noGrp="1"/>
          </p:cNvSpPr>
          <p:nvPr>
            <p:ph type="title"/>
          </p:nvPr>
        </p:nvSpPr>
        <p:spPr>
          <a:xfrm>
            <a:off x="457200" y="685800"/>
            <a:ext cx="11125200" cy="1524000"/>
          </a:xfrm>
        </p:spPr>
        <p:txBody>
          <a:bodyPr>
            <a:normAutofit fontScale="90000"/>
          </a:bodyPr>
          <a:lstStyle/>
          <a:p>
            <a:r>
              <a:rPr lang="en-US" sz="2800" b="1" i="0" dirty="0">
                <a:solidFill>
                  <a:srgbClr val="000000"/>
                </a:solidFill>
                <a:effectLst/>
              </a:rPr>
              <a:t>Teens Charged in Fatal Cyberbullying Case of Rebecca </a:t>
            </a:r>
            <a:r>
              <a:rPr lang="en-US" sz="2800" b="1" i="0" dirty="0" err="1">
                <a:solidFill>
                  <a:srgbClr val="000000"/>
                </a:solidFill>
                <a:effectLst/>
              </a:rPr>
              <a:t>Sedwick</a:t>
            </a:r>
            <a:r>
              <a:rPr lang="en-US" sz="2800" b="1" i="0" dirty="0">
                <a:solidFill>
                  <a:srgbClr val="000000"/>
                </a:solidFill>
                <a:effectLst/>
              </a:rPr>
              <a:t> </a:t>
            </a:r>
            <a:br>
              <a:rPr lang="en-US" sz="2800" b="1" i="0" dirty="0">
                <a:solidFill>
                  <a:srgbClr val="000000"/>
                </a:solidFill>
                <a:effectLst/>
              </a:rPr>
            </a:br>
            <a:r>
              <a:rPr lang="en-US" sz="2800" b="1" i="0" dirty="0">
                <a:solidFill>
                  <a:srgbClr val="000000"/>
                </a:solidFill>
                <a:effectLst/>
              </a:rPr>
              <a:t>to Remain in Jail– the two girls arrested were under the age of 15</a:t>
            </a:r>
            <a:br>
              <a:rPr lang="en-US" sz="2800" b="1" i="0" dirty="0">
                <a:solidFill>
                  <a:srgbClr val="000000"/>
                </a:solidFill>
                <a:effectLst/>
              </a:rPr>
            </a:br>
            <a:endParaRPr lang="en-US" sz="2800" dirty="0"/>
          </a:p>
        </p:txBody>
      </p:sp>
      <p:pic>
        <p:nvPicPr>
          <p:cNvPr id="12290" name="Picture 2">
            <a:extLst>
              <a:ext uri="{FF2B5EF4-FFF2-40B4-BE49-F238E27FC236}">
                <a16:creationId xmlns:a16="http://schemas.microsoft.com/office/drawing/2014/main" id="{AC9B9541-2584-2DF0-01C4-DD974F78AA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31662" y="2209800"/>
            <a:ext cx="496165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4E25B1A-A1E6-EADA-DDF0-0459C903FA37}"/>
              </a:ext>
            </a:extLst>
          </p:cNvPr>
          <p:cNvSpPr>
            <a:spLocks noGrp="1"/>
          </p:cNvSpPr>
          <p:nvPr>
            <p:ph sz="half" idx="2"/>
          </p:nvPr>
        </p:nvSpPr>
        <p:spPr/>
        <p:txBody>
          <a:bodyPr/>
          <a:lstStyle/>
          <a:p>
            <a:r>
              <a:rPr lang="en-US" b="0" i="0" dirty="0">
                <a:solidFill>
                  <a:srgbClr val="000000"/>
                </a:solidFill>
                <a:effectLst/>
                <a:latin typeface="cnn_sans_display"/>
              </a:rPr>
              <a:t>Police on Monday arrested two girls, ages 14 and 12, in connection with the death of Rebecca </a:t>
            </a:r>
            <a:r>
              <a:rPr lang="en-US" b="0" i="0" dirty="0" err="1">
                <a:solidFill>
                  <a:srgbClr val="000000"/>
                </a:solidFill>
                <a:effectLst/>
                <a:latin typeface="cnn_sans_display"/>
              </a:rPr>
              <a:t>Sedwick</a:t>
            </a:r>
            <a:r>
              <a:rPr lang="en-US" b="0" i="0" dirty="0">
                <a:solidFill>
                  <a:srgbClr val="000000"/>
                </a:solidFill>
                <a:effectLst/>
                <a:latin typeface="cnn_sans_display"/>
              </a:rPr>
              <a:t>, who jumped from the top of an abandoned concrete plant last month.</a:t>
            </a:r>
          </a:p>
          <a:p>
            <a:endParaRPr lang="en-US" dirty="0">
              <a:solidFill>
                <a:srgbClr val="000000"/>
              </a:solidFill>
              <a:latin typeface="cnn_sans_display"/>
            </a:endParaRPr>
          </a:p>
          <a:p>
            <a:r>
              <a:rPr lang="en-US" b="0" i="0" dirty="0">
                <a:solidFill>
                  <a:srgbClr val="040C28"/>
                </a:solidFill>
                <a:effectLst/>
                <a:latin typeface="Google Sans"/>
              </a:rPr>
              <a:t>Both physical stalking and </a:t>
            </a:r>
            <a:r>
              <a:rPr lang="en-US" b="1" i="1" u="sng" dirty="0">
                <a:solidFill>
                  <a:srgbClr val="040C28"/>
                </a:solidFill>
                <a:effectLst/>
                <a:latin typeface="Google Sans"/>
              </a:rPr>
              <a:t>cyberstalking</a:t>
            </a:r>
            <a:r>
              <a:rPr lang="en-US" b="0" i="0" dirty="0">
                <a:solidFill>
                  <a:srgbClr val="040C28"/>
                </a:solidFill>
                <a:effectLst/>
                <a:latin typeface="Google Sans"/>
              </a:rPr>
              <a:t> are prohibited in New York</a:t>
            </a:r>
            <a:r>
              <a:rPr lang="en-US" b="0" i="0" dirty="0">
                <a:solidFill>
                  <a:srgbClr val="202124"/>
                </a:solidFill>
                <a:effectLst/>
                <a:latin typeface="Google Sans"/>
              </a:rPr>
              <a:t>, and alleged offenders can face serious criminal charges that carry steep penalties. If an alleged offense resulted in injury to an alleged victim, the crime becomes a felony offense.</a:t>
            </a:r>
            <a:endParaRPr lang="en-US" dirty="0"/>
          </a:p>
        </p:txBody>
      </p:sp>
    </p:spTree>
    <p:extLst>
      <p:ext uri="{BB962C8B-B14F-4D97-AF65-F5344CB8AC3E}">
        <p14:creationId xmlns:p14="http://schemas.microsoft.com/office/powerpoint/2010/main" val="95159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6AD97-0A0A-3F58-C439-351647F85229}"/>
              </a:ext>
            </a:extLst>
          </p:cNvPr>
          <p:cNvSpPr>
            <a:spLocks noGrp="1"/>
          </p:cNvSpPr>
          <p:nvPr>
            <p:ph type="title"/>
          </p:nvPr>
        </p:nvSpPr>
        <p:spPr>
          <a:xfrm>
            <a:off x="609600" y="612648"/>
            <a:ext cx="10972800" cy="800100"/>
          </a:xfrm>
        </p:spPr>
        <p:txBody>
          <a:bodyPr/>
          <a:lstStyle/>
          <a:p>
            <a:r>
              <a:rPr lang="en-US" dirty="0"/>
              <a:t>FOOD FOR THOUGHT FOR PARENTS</a:t>
            </a:r>
          </a:p>
        </p:txBody>
      </p:sp>
      <p:sp>
        <p:nvSpPr>
          <p:cNvPr id="10242" name="Rectangle 2">
            <a:extLst>
              <a:ext uri="{FF2B5EF4-FFF2-40B4-BE49-F238E27FC236}">
                <a16:creationId xmlns:a16="http://schemas.microsoft.com/office/drawing/2014/main" id="{5803BA82-F480-00EA-D727-757F4A185B9D}"/>
              </a:ext>
            </a:extLst>
          </p:cNvPr>
          <p:cNvSpPr>
            <a:spLocks noGrp="1" noChangeArrowheads="1"/>
          </p:cNvSpPr>
          <p:nvPr>
            <p:ph idx="1"/>
          </p:nvPr>
        </p:nvSpPr>
        <p:spPr>
          <a:xfrm>
            <a:off x="457200" y="1600200"/>
            <a:ext cx="7467600" cy="4572000"/>
          </a:xfrm>
        </p:spPr>
        <p:txBody>
          <a:bodyPr>
            <a:normAutofit lnSpcReduction="10000"/>
          </a:bodyPr>
          <a:lstStyle/>
          <a:p>
            <a:pPr marL="109728" indent="0" eaLnBrk="1" hangingPunct="1">
              <a:buClr>
                <a:srgbClr val="FFFF99"/>
              </a:buClr>
              <a:buNone/>
              <a:defRPr/>
            </a:pPr>
            <a:r>
              <a:rPr lang="en-US" sz="2800" dirty="0"/>
              <a:t>You must decide your strategy. </a:t>
            </a:r>
          </a:p>
          <a:p>
            <a:pPr marL="109728" indent="0" eaLnBrk="1" hangingPunct="1">
              <a:buNone/>
              <a:defRPr/>
            </a:pPr>
            <a:endParaRPr lang="en-US" sz="2800" dirty="0"/>
          </a:p>
          <a:p>
            <a:pPr marL="109728" indent="0" eaLnBrk="1" hangingPunct="1">
              <a:buNone/>
              <a:defRPr/>
            </a:pPr>
            <a:r>
              <a:rPr lang="en-US" sz="2800" dirty="0"/>
              <a:t>Some material may be “unsettling,” but this is unavoidable</a:t>
            </a:r>
            <a:r>
              <a:rPr lang="en-US" sz="2800" dirty="0">
                <a:solidFill>
                  <a:srgbClr val="FFFF99"/>
                </a:solidFill>
              </a:rPr>
              <a:t>.</a:t>
            </a:r>
          </a:p>
          <a:p>
            <a:pPr marL="109728" indent="0" eaLnBrk="1" hangingPunct="1">
              <a:buClr>
                <a:srgbClr val="FFFF99"/>
              </a:buClr>
              <a:buNone/>
              <a:defRPr/>
            </a:pPr>
            <a:endParaRPr lang="en-US" dirty="0"/>
          </a:p>
          <a:p>
            <a:pPr marL="109728" indent="0" eaLnBrk="1" hangingPunct="1">
              <a:buClr>
                <a:srgbClr val="FFFF99"/>
              </a:buClr>
              <a:buNone/>
              <a:defRPr/>
            </a:pPr>
            <a:r>
              <a:rPr lang="en-US" sz="2800" dirty="0"/>
              <a:t>Instill a sense of caution, not a sense of fear.</a:t>
            </a:r>
          </a:p>
          <a:p>
            <a:pPr marL="109728" indent="0" eaLnBrk="1" hangingPunct="1">
              <a:buNone/>
              <a:defRPr/>
            </a:pPr>
            <a:endParaRPr lang="en-US" sz="2800" dirty="0"/>
          </a:p>
          <a:p>
            <a:pPr marL="109728" indent="0" eaLnBrk="1" hangingPunct="1">
              <a:buNone/>
              <a:defRPr/>
            </a:pPr>
            <a:r>
              <a:rPr lang="en-US" sz="2800" dirty="0"/>
              <a:t>The good does outweigh the bad.</a:t>
            </a:r>
          </a:p>
          <a:p>
            <a:pPr marL="109728" indent="0" eaLnBrk="1" hangingPunct="1">
              <a:buClr>
                <a:srgbClr val="FFFF99"/>
              </a:buClr>
              <a:buNone/>
              <a:defRPr/>
            </a:pPr>
            <a:endParaRPr lang="en-US" sz="2800" dirty="0"/>
          </a:p>
          <a:p>
            <a:pPr marL="109728" indent="0" eaLnBrk="1" hangingPunct="1">
              <a:buClr>
                <a:srgbClr val="FFFF99"/>
              </a:buClr>
              <a:buNone/>
              <a:defRPr/>
            </a:pPr>
            <a:r>
              <a:rPr lang="en-US" sz="2800" dirty="0"/>
              <a:t>Ask questions … offer thoughts.</a:t>
            </a:r>
          </a:p>
        </p:txBody>
      </p:sp>
      <p:sp>
        <p:nvSpPr>
          <p:cNvPr id="7" name="Date Placeholder 3">
            <a:extLst>
              <a:ext uri="{FF2B5EF4-FFF2-40B4-BE49-F238E27FC236}">
                <a16:creationId xmlns:a16="http://schemas.microsoft.com/office/drawing/2014/main" id="{A26A1FE1-3619-6E96-A9D8-BA664BF1E70B}"/>
              </a:ext>
            </a:extLst>
          </p:cNvPr>
          <p:cNvSpPr>
            <a:spLocks noGrp="1"/>
          </p:cNvSpPr>
          <p:nvPr>
            <p:ph type="dt" sz="half" idx="10"/>
          </p:nvPr>
        </p:nvSpPr>
        <p:spPr/>
        <p:txBody>
          <a:bodyPr/>
          <a:lstStyle/>
          <a:p>
            <a:pPr fontAlgn="base">
              <a:spcBef>
                <a:spcPct val="60000"/>
              </a:spcBef>
              <a:spcAft>
                <a:spcPct val="0"/>
              </a:spcAft>
              <a:buClr>
                <a:srgbClr val="FFFFFF"/>
              </a:buClr>
              <a:defRPr/>
            </a:pPr>
            <a:r>
              <a:rPr lang="en-US">
                <a:solidFill>
                  <a:srgbClr val="FFFF00"/>
                </a:solidFill>
                <a:latin typeface="Tahoma" panose="020B0604030504040204" pitchFamily="34" charset="0"/>
              </a:rPr>
              <a:t> 2010 - NYS Internet Crimes Against Children Task Force</a:t>
            </a:r>
          </a:p>
        </p:txBody>
      </p:sp>
      <p:sp>
        <p:nvSpPr>
          <p:cNvPr id="9" name="Slide Number Placeholder 8">
            <a:extLst>
              <a:ext uri="{FF2B5EF4-FFF2-40B4-BE49-F238E27FC236}">
                <a16:creationId xmlns:a16="http://schemas.microsoft.com/office/drawing/2014/main" id="{F06861A6-90E6-4956-29C6-BB385318F365}"/>
              </a:ext>
            </a:extLst>
          </p:cNvPr>
          <p:cNvSpPr>
            <a:spLocks noGrp="1"/>
          </p:cNvSpPr>
          <p:nvPr>
            <p:ph type="sldNum" sz="quarter" idx="12"/>
          </p:nvPr>
        </p:nvSpPr>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6pPr>
            <a:lvl7pPr marL="29718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7pPr>
            <a:lvl8pPr marL="34290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8pPr>
            <a:lvl9pPr marL="38862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9pPr>
          </a:lstStyle>
          <a:p>
            <a:pPr eaLnBrk="1" fontAlgn="base" hangingPunct="1">
              <a:spcBef>
                <a:spcPct val="60000"/>
              </a:spcBef>
              <a:spcAft>
                <a:spcPct val="0"/>
              </a:spcAft>
              <a:buClr>
                <a:srgbClr val="FFFFFF"/>
              </a:buClr>
            </a:pPr>
            <a:fld id="{E6767786-3E13-4E82-9BE3-CFEC4C9587A9}" type="slidenum">
              <a:rPr lang="en-US" altLang="en-US" sz="1400">
                <a:solidFill>
                  <a:srgbClr val="FFFF00"/>
                </a:solidFill>
              </a:rPr>
              <a:pPr eaLnBrk="1" fontAlgn="base" hangingPunct="1">
                <a:spcBef>
                  <a:spcPct val="60000"/>
                </a:spcBef>
                <a:spcAft>
                  <a:spcPct val="0"/>
                </a:spcAft>
                <a:buClr>
                  <a:srgbClr val="FFFFFF"/>
                </a:buClr>
              </a:pPr>
              <a:t>11</a:t>
            </a:fld>
            <a:endParaRPr lang="en-US" altLang="en-US" sz="1400">
              <a:solidFill>
                <a:srgbClr val="FFFF00"/>
              </a:solidFill>
            </a:endParaRPr>
          </a:p>
        </p:txBody>
      </p:sp>
      <p:pic>
        <p:nvPicPr>
          <p:cNvPr id="4100" name="Picture 3" descr="newsweekicaccov">
            <a:extLst>
              <a:ext uri="{FF2B5EF4-FFF2-40B4-BE49-F238E27FC236}">
                <a16:creationId xmlns:a16="http://schemas.microsoft.com/office/drawing/2014/main" id="{E1A9D3AC-205B-C5BA-BA55-69B26E473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358" y="2895600"/>
            <a:ext cx="1670050" cy="2209800"/>
          </a:xfrm>
          <a:prstGeom prst="rect">
            <a:avLst/>
          </a:prstGeom>
          <a:noFill/>
          <a:ln w="28575">
            <a:solidFill>
              <a:srgbClr val="6600CC"/>
            </a:solidFill>
            <a:miter lim="800000"/>
            <a:headEnd/>
            <a:tailEnd/>
          </a:ln>
          <a:extLst>
            <a:ext uri="{909E8E84-426E-40DD-AFC4-6F175D3DCCD1}">
              <a14:hiddenFill xmlns:a14="http://schemas.microsoft.com/office/drawing/2010/main">
                <a:solidFill>
                  <a:srgbClr val="FFFFFF"/>
                </a:solidFill>
              </a14:hiddenFill>
            </a:ext>
          </a:extLst>
        </p:spPr>
      </p:pic>
      <p:pic>
        <p:nvPicPr>
          <p:cNvPr id="4102" name="Picture 5" descr="NEWSWK">
            <a:extLst>
              <a:ext uri="{FF2B5EF4-FFF2-40B4-BE49-F238E27FC236}">
                <a16:creationId xmlns:a16="http://schemas.microsoft.com/office/drawing/2014/main" id="{40430532-AEC7-AB37-5AF4-A9338A94F356}"/>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9909785" y="1396409"/>
            <a:ext cx="1684338" cy="2209800"/>
          </a:xfrm>
          <a:prstGeom prst="rect">
            <a:avLst/>
          </a:prstGeom>
          <a:noFill/>
          <a:ln w="25400">
            <a:solidFill>
              <a:srgbClr val="6600CC"/>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6" descr="TIME_COV">
            <a:extLst>
              <a:ext uri="{FF2B5EF4-FFF2-40B4-BE49-F238E27FC236}">
                <a16:creationId xmlns:a16="http://schemas.microsoft.com/office/drawing/2014/main" id="{3D9EC179-7061-3FB0-E1F8-50A22D06816C}"/>
              </a:ext>
            </a:extLst>
          </p:cNvPr>
          <p:cNvPicPr>
            <a:picLocks noChangeAspect="1" noChangeArrowheads="1"/>
          </p:cNvPicPr>
          <p:nvPr/>
        </p:nvPicPr>
        <p:blipFill>
          <a:blip r:embed="rId5">
            <a:lum bright="18000" contrast="6000"/>
            <a:extLst>
              <a:ext uri="{28A0092B-C50C-407E-A947-70E740481C1C}">
                <a14:useLocalDpi xmlns:a14="http://schemas.microsoft.com/office/drawing/2010/main" val="0"/>
              </a:ext>
            </a:extLst>
          </a:blip>
          <a:srcRect/>
          <a:stretch>
            <a:fillRect/>
          </a:stretch>
        </p:blipFill>
        <p:spPr bwMode="auto">
          <a:xfrm>
            <a:off x="10363200" y="4267200"/>
            <a:ext cx="1670050" cy="2286000"/>
          </a:xfrm>
          <a:prstGeom prst="rect">
            <a:avLst/>
          </a:prstGeom>
          <a:noFill/>
          <a:ln w="254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FD01-2FC9-A3D0-F063-115C6AE6F2FD}"/>
              </a:ext>
            </a:extLst>
          </p:cNvPr>
          <p:cNvSpPr>
            <a:spLocks noGrp="1"/>
          </p:cNvSpPr>
          <p:nvPr>
            <p:ph type="title"/>
          </p:nvPr>
        </p:nvSpPr>
        <p:spPr>
          <a:xfrm>
            <a:off x="609600" y="609600"/>
            <a:ext cx="10972800" cy="838200"/>
          </a:xfrm>
        </p:spPr>
        <p:txBody>
          <a:bodyPr/>
          <a:lstStyle/>
          <a:p>
            <a:r>
              <a:rPr lang="en-US" dirty="0"/>
              <a:t>Everyone</a:t>
            </a:r>
          </a:p>
        </p:txBody>
      </p:sp>
      <p:sp>
        <p:nvSpPr>
          <p:cNvPr id="3" name="Content Placeholder 2">
            <a:extLst>
              <a:ext uri="{FF2B5EF4-FFF2-40B4-BE49-F238E27FC236}">
                <a16:creationId xmlns:a16="http://schemas.microsoft.com/office/drawing/2014/main" id="{B27E66FD-34B2-7772-173D-383417C82318}"/>
              </a:ext>
            </a:extLst>
          </p:cNvPr>
          <p:cNvSpPr>
            <a:spLocks noGrp="1"/>
          </p:cNvSpPr>
          <p:nvPr>
            <p:ph idx="1"/>
          </p:nvPr>
        </p:nvSpPr>
        <p:spPr>
          <a:xfrm>
            <a:off x="609600" y="1447800"/>
            <a:ext cx="10972800" cy="5126736"/>
          </a:xfrm>
        </p:spPr>
        <p:txBody>
          <a:bodyPr>
            <a:normAutofit/>
          </a:bodyPr>
          <a:lstStyle/>
          <a:p>
            <a:r>
              <a:rPr lang="en-US" sz="2000" dirty="0"/>
              <a:t>Never upload (post) pictures of yourself onto the Internet or on-line service to people you do not personally know and NEVER upload explicit photos. </a:t>
            </a:r>
          </a:p>
          <a:p>
            <a:r>
              <a:rPr lang="en-US" sz="2000" dirty="0"/>
              <a:t>Never post vacation plans online. EX: (Status: Leaving tomorrow for a 7 day cruise!) </a:t>
            </a:r>
          </a:p>
          <a:p>
            <a:r>
              <a:rPr lang="en-US" sz="2000" dirty="0"/>
              <a:t>Never download pictures from an unknown source, as there is a good chance there could be sexually explicit images. </a:t>
            </a:r>
          </a:p>
          <a:p>
            <a:r>
              <a:rPr lang="en-US" sz="2000" dirty="0"/>
              <a:t>Never respond to messages or bulletin board postings that are suggestive, obscene, belligerent, or harassing.</a:t>
            </a:r>
          </a:p>
          <a:p>
            <a:r>
              <a:rPr lang="en-US" sz="2000" dirty="0"/>
              <a:t>Never use images or messages that are hurtful or insulting to others. •</a:t>
            </a:r>
          </a:p>
          <a:p>
            <a:r>
              <a:rPr lang="en-US" sz="2000" dirty="0"/>
              <a:t>Never arrange a face-to-face meeting with someone you met on- line. NO MATTER WHAT!</a:t>
            </a:r>
          </a:p>
          <a:p>
            <a:pPr marL="109728" indent="0">
              <a:buNone/>
            </a:pPr>
            <a:r>
              <a:rPr lang="en-US" sz="2000" b="1" dirty="0"/>
              <a:t>AND BY THE WAY</a:t>
            </a:r>
          </a:p>
          <a:p>
            <a:r>
              <a:rPr lang="en-US" sz="2000" b="1" dirty="0"/>
              <a:t>What you put out there may be out there forever.</a:t>
            </a:r>
          </a:p>
          <a:p>
            <a:r>
              <a:rPr lang="en-US" sz="2000" b="1" dirty="0" err="1"/>
              <a:t>Hmmmm</a:t>
            </a:r>
            <a:r>
              <a:rPr lang="en-US" sz="2000" b="1" dirty="0"/>
              <a:t>……will this impact my college application?</a:t>
            </a:r>
          </a:p>
          <a:p>
            <a:r>
              <a:rPr lang="en-US" sz="2000" b="1" dirty="0" err="1"/>
              <a:t>Hmmmm</a:t>
            </a:r>
            <a:r>
              <a:rPr lang="en-US" sz="2000" b="1" dirty="0"/>
              <a:t>……will this impact my future employment?</a:t>
            </a:r>
          </a:p>
          <a:p>
            <a:r>
              <a:rPr lang="en-US" sz="2000" b="1" dirty="0" err="1"/>
              <a:t>Hmmmm</a:t>
            </a:r>
            <a:r>
              <a:rPr lang="en-US" sz="2000" b="1" dirty="0"/>
              <a:t>……will this impact my current employment?</a:t>
            </a:r>
          </a:p>
        </p:txBody>
      </p:sp>
    </p:spTree>
    <p:extLst>
      <p:ext uri="{BB962C8B-B14F-4D97-AF65-F5344CB8AC3E}">
        <p14:creationId xmlns:p14="http://schemas.microsoft.com/office/powerpoint/2010/main" val="399589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3A6-1D26-12A1-5FBE-F44551830B99}"/>
              </a:ext>
            </a:extLst>
          </p:cNvPr>
          <p:cNvSpPr>
            <a:spLocks noGrp="1"/>
          </p:cNvSpPr>
          <p:nvPr>
            <p:ph type="title"/>
          </p:nvPr>
        </p:nvSpPr>
        <p:spPr>
          <a:gradFill>
            <a:gsLst>
              <a:gs pos="4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Parents</a:t>
            </a:r>
          </a:p>
        </p:txBody>
      </p:sp>
      <p:sp>
        <p:nvSpPr>
          <p:cNvPr id="3" name="Content Placeholder 2">
            <a:extLst>
              <a:ext uri="{FF2B5EF4-FFF2-40B4-BE49-F238E27FC236}">
                <a16:creationId xmlns:a16="http://schemas.microsoft.com/office/drawing/2014/main" id="{30F33B11-DA5A-25E5-6B27-13BF51199868}"/>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i="1" dirty="0"/>
              <a:t>Be a Parent</a:t>
            </a:r>
          </a:p>
          <a:p>
            <a:endParaRPr lang="en-US" dirty="0"/>
          </a:p>
          <a:p>
            <a:r>
              <a:rPr lang="en-US" i="1" dirty="0"/>
              <a:t>Establish clear limits</a:t>
            </a:r>
          </a:p>
          <a:p>
            <a:endParaRPr lang="en-US" i="1" dirty="0"/>
          </a:p>
          <a:p>
            <a:r>
              <a:rPr lang="en-US" i="1" dirty="0"/>
              <a:t>Periodically check postings and websites</a:t>
            </a:r>
          </a:p>
          <a:p>
            <a:endParaRPr lang="en-US" i="1" dirty="0"/>
          </a:p>
          <a:p>
            <a:r>
              <a:rPr lang="en-US" i="1" dirty="0"/>
              <a:t>Maintain an open dialogue with kids</a:t>
            </a:r>
          </a:p>
          <a:p>
            <a:endParaRPr lang="en-US" i="1" dirty="0"/>
          </a:p>
          <a:p>
            <a:r>
              <a:rPr lang="en-US" i="1" dirty="0"/>
              <a:t>BE AWARE OF GAMING ON-LINE WITH YOUNG CHILDREN</a:t>
            </a:r>
          </a:p>
          <a:p>
            <a:endParaRPr lang="en-US" dirty="0"/>
          </a:p>
        </p:txBody>
      </p:sp>
    </p:spTree>
    <p:extLst>
      <p:ext uri="{BB962C8B-B14F-4D97-AF65-F5344CB8AC3E}">
        <p14:creationId xmlns:p14="http://schemas.microsoft.com/office/powerpoint/2010/main" val="416654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A908-BFA5-45AE-2E4B-CCC2089F5D5D}"/>
              </a:ext>
            </a:extLst>
          </p:cNvPr>
          <p:cNvSpPr>
            <a:spLocks noGrp="1"/>
          </p:cNvSpPr>
          <p:nvPr>
            <p:ph type="title"/>
          </p:nvPr>
        </p:nvSpPr>
        <p:spPr/>
        <p:txBody>
          <a:bodyPr/>
          <a:lstStyle/>
          <a:p>
            <a:r>
              <a:rPr lang="en-US" dirty="0"/>
              <a:t>Healthy Parent / Child Relationships</a:t>
            </a:r>
          </a:p>
        </p:txBody>
      </p:sp>
      <p:sp>
        <p:nvSpPr>
          <p:cNvPr id="3" name="Content Placeholder 2">
            <a:extLst>
              <a:ext uri="{FF2B5EF4-FFF2-40B4-BE49-F238E27FC236}">
                <a16:creationId xmlns:a16="http://schemas.microsoft.com/office/drawing/2014/main" id="{FCEB562B-017A-AA8C-9A86-5714A669B02F}"/>
              </a:ext>
            </a:extLst>
          </p:cNvPr>
          <p:cNvSpPr>
            <a:spLocks noGrp="1"/>
          </p:cNvSpPr>
          <p:nvPr>
            <p:ph idx="1"/>
          </p:nvPr>
        </p:nvSpPr>
        <p:spPr/>
        <p:txBody>
          <a:bodyPr>
            <a:normAutofit/>
          </a:bodyPr>
          <a:lstStyle/>
          <a:p>
            <a:r>
              <a:rPr lang="en-US" sz="2000" b="1" i="0" u="sng" dirty="0">
                <a:solidFill>
                  <a:srgbClr val="353535"/>
                </a:solidFill>
                <a:effectLst/>
                <a:latin typeface="Times New Roman" panose="02020603050405020304" pitchFamily="18" charset="0"/>
                <a:cs typeface="Times New Roman" panose="02020603050405020304" pitchFamily="18" charset="0"/>
              </a:rPr>
              <a:t>Safety</a:t>
            </a:r>
            <a:r>
              <a:rPr lang="en-US" sz="2000" b="1" i="0" dirty="0">
                <a:solidFill>
                  <a:srgbClr val="353535"/>
                </a:solidFill>
                <a:effectLst/>
                <a:latin typeface="Times New Roman" panose="02020603050405020304" pitchFamily="18" charset="0"/>
                <a:cs typeface="Times New Roman" panose="02020603050405020304" pitchFamily="18" charset="0"/>
              </a:rPr>
              <a:t> </a:t>
            </a:r>
            <a:r>
              <a:rPr lang="en-US" sz="2000" b="0" i="0" dirty="0">
                <a:solidFill>
                  <a:srgbClr val="353535"/>
                </a:solidFill>
                <a:effectLst/>
                <a:latin typeface="Times New Roman" panose="02020603050405020304" pitchFamily="18" charset="0"/>
                <a:cs typeface="Times New Roman" panose="02020603050405020304" pitchFamily="18" charset="0"/>
              </a:rPr>
              <a:t>is at the core of bonding and self-regulation. It starts when a newborn infant’s needs are met by his parents. He learns then that his parents are consistently there for him, providing food, warmth, comfort, love and stimulation. Through these interactions, a trust is built that will last a lifetime. It forms the solid ground of the parent-child relationship and the child’s emotional wellbeing.</a:t>
            </a:r>
          </a:p>
          <a:p>
            <a:pPr marL="109728" indent="0">
              <a:buNone/>
            </a:pPr>
            <a:endParaRPr lang="en-US" sz="2000" b="0" i="0" dirty="0">
              <a:solidFill>
                <a:srgbClr val="353535"/>
              </a:solidFill>
              <a:effectLst/>
              <a:latin typeface="Times New Roman" panose="02020603050405020304" pitchFamily="18" charset="0"/>
              <a:cs typeface="Times New Roman" panose="02020603050405020304" pitchFamily="18" charset="0"/>
            </a:endParaRPr>
          </a:p>
          <a:p>
            <a:r>
              <a:rPr lang="en-US" sz="2000" b="1" i="0" u="sng" dirty="0">
                <a:solidFill>
                  <a:srgbClr val="353535"/>
                </a:solidFill>
                <a:effectLst/>
                <a:latin typeface="Times New Roman" panose="02020603050405020304" pitchFamily="18" charset="0"/>
                <a:cs typeface="Times New Roman" panose="02020603050405020304" pitchFamily="18" charset="0"/>
              </a:rPr>
              <a:t>Unconditional Love</a:t>
            </a:r>
            <a:r>
              <a:rPr lang="en-US" sz="2000" b="0" i="0" dirty="0">
                <a:solidFill>
                  <a:srgbClr val="353535"/>
                </a:solidFill>
                <a:effectLst/>
                <a:latin typeface="Times New Roman" panose="02020603050405020304" pitchFamily="18" charset="0"/>
                <a:cs typeface="Times New Roman" panose="02020603050405020304" pitchFamily="18" charset="0"/>
              </a:rPr>
              <a:t> is a direct result of the trust that was built. Children need to know that that love will not falter through their ups and downs, and that their parents will always be there to support them emotionally no matter what. They need to feel that failures do not dictate whether they are worthy of the love they receive from their parents. Parents can nurture this quality by being emotionally available for their children, trusting them to explore their world, and allowing them to learn from mistakes.</a:t>
            </a:r>
          </a:p>
          <a:p>
            <a:endParaRPr lang="en-US" sz="2000" dirty="0">
              <a:solidFill>
                <a:srgbClr val="353535"/>
              </a:solidFill>
              <a:latin typeface="Times New Roman" panose="02020603050405020304" pitchFamily="18" charset="0"/>
              <a:cs typeface="Times New Roman" panose="02020603050405020304" pitchFamily="18" charset="0"/>
            </a:endParaRPr>
          </a:p>
          <a:p>
            <a:pPr marL="109728" indent="0" algn="r">
              <a:buNone/>
            </a:pPr>
            <a:r>
              <a:rPr lang="en-US" sz="1200" b="1" i="1" dirty="0">
                <a:solidFill>
                  <a:srgbClr val="353535"/>
                </a:solidFill>
                <a:effectLst/>
                <a:latin typeface="Times New Roman" panose="02020603050405020304" pitchFamily="18" charset="0"/>
                <a:cs typeface="Times New Roman" panose="02020603050405020304" pitchFamily="18" charset="0"/>
              </a:rPr>
              <a:t>Child Development Institute 2024</a:t>
            </a:r>
          </a:p>
        </p:txBody>
      </p:sp>
    </p:spTree>
    <p:extLst>
      <p:ext uri="{BB962C8B-B14F-4D97-AF65-F5344CB8AC3E}">
        <p14:creationId xmlns:p14="http://schemas.microsoft.com/office/powerpoint/2010/main" val="304780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9C38-5140-7074-A8BB-D76523307E09}"/>
              </a:ext>
            </a:extLst>
          </p:cNvPr>
          <p:cNvSpPr>
            <a:spLocks noGrp="1"/>
          </p:cNvSpPr>
          <p:nvPr>
            <p:ph type="title"/>
          </p:nvPr>
        </p:nvSpPr>
        <p:spPr>
          <a:xfrm>
            <a:off x="609600" y="685800"/>
            <a:ext cx="10972800" cy="990600"/>
          </a:xfrm>
        </p:spPr>
        <p:txBody>
          <a:bodyPr/>
          <a:lstStyle/>
          <a:p>
            <a:r>
              <a:rPr lang="en-US" dirty="0"/>
              <a:t>Healthy Parent / Child relationships</a:t>
            </a:r>
          </a:p>
        </p:txBody>
      </p:sp>
      <p:sp>
        <p:nvSpPr>
          <p:cNvPr id="3" name="Content Placeholder 2">
            <a:extLst>
              <a:ext uri="{FF2B5EF4-FFF2-40B4-BE49-F238E27FC236}">
                <a16:creationId xmlns:a16="http://schemas.microsoft.com/office/drawing/2014/main" id="{B9047812-48D0-4608-0C2C-DEA33E8B9DC0}"/>
              </a:ext>
            </a:extLst>
          </p:cNvPr>
          <p:cNvSpPr>
            <a:spLocks noGrp="1"/>
          </p:cNvSpPr>
          <p:nvPr>
            <p:ph idx="1"/>
          </p:nvPr>
        </p:nvSpPr>
        <p:spPr>
          <a:xfrm>
            <a:off x="609600" y="1676400"/>
            <a:ext cx="10972800" cy="5029200"/>
          </a:xfrm>
        </p:spPr>
        <p:txBody>
          <a:bodyPr>
            <a:normAutofit fontScale="25000" lnSpcReduction="20000"/>
          </a:bodyPr>
          <a:lstStyle/>
          <a:p>
            <a:r>
              <a:rPr lang="en-US" sz="8000" b="1" i="0" u="sng" dirty="0">
                <a:solidFill>
                  <a:srgbClr val="353535"/>
                </a:solidFill>
                <a:effectLst/>
                <a:latin typeface="Times New Roman" panose="02020603050405020304" pitchFamily="18" charset="0"/>
                <a:cs typeface="Times New Roman" panose="02020603050405020304" pitchFamily="18" charset="0"/>
              </a:rPr>
              <a:t>Mutual Respect </a:t>
            </a:r>
            <a:r>
              <a:rPr lang="en-US" sz="8000" b="0" i="0" dirty="0">
                <a:solidFill>
                  <a:srgbClr val="353535"/>
                </a:solidFill>
                <a:effectLst/>
                <a:latin typeface="Times New Roman" panose="02020603050405020304" pitchFamily="18" charset="0"/>
                <a:cs typeface="Times New Roman" panose="02020603050405020304" pitchFamily="18" charset="0"/>
              </a:rPr>
              <a:t>-- Parents often feel that their children should respect them. The respect needs to be reciprocal. Children need to know that their opinion, feelings, and rights matter. Respect starts with good communication. When you truly listen to your child’s needs and let him know that he is being heard, you are showing respect to your child. When you acknowledge his individuality, even when it differs from yours, you are letting him know that you respect who he is. When you set clear expectations and provide explanations and guidance when they are not met, you are reinforcing the mutual respect between you and your child. When you expect him to treat you with kindness, and you show him the same consideration, you are fostering a relationship based on </a:t>
            </a:r>
            <a:r>
              <a:rPr lang="en-US" sz="8000" b="1" i="0" u="sng" dirty="0">
                <a:solidFill>
                  <a:srgbClr val="353535"/>
                </a:solidFill>
                <a:effectLst/>
                <a:latin typeface="Times New Roman" panose="02020603050405020304" pitchFamily="18" charset="0"/>
                <a:cs typeface="Times New Roman" panose="02020603050405020304" pitchFamily="18" charset="0"/>
              </a:rPr>
              <a:t>mutual respect.</a:t>
            </a:r>
          </a:p>
          <a:p>
            <a:endParaRPr lang="en-US" sz="6200" b="0" i="0" dirty="0">
              <a:solidFill>
                <a:srgbClr val="353535"/>
              </a:solidFill>
              <a:effectLst/>
              <a:latin typeface="Times New Roman" panose="02020603050405020304" pitchFamily="18" charset="0"/>
              <a:cs typeface="Times New Roman" panose="02020603050405020304" pitchFamily="18" charset="0"/>
            </a:endParaRPr>
          </a:p>
          <a:p>
            <a:r>
              <a:rPr lang="en-US" sz="8000" b="1" i="0" u="sng" dirty="0">
                <a:solidFill>
                  <a:srgbClr val="353535"/>
                </a:solidFill>
                <a:effectLst/>
                <a:latin typeface="Times New Roman" panose="02020603050405020304" pitchFamily="18" charset="0"/>
                <a:cs typeface="Times New Roman" panose="02020603050405020304" pitchFamily="18" charset="0"/>
              </a:rPr>
              <a:t>Acceptance</a:t>
            </a:r>
            <a:r>
              <a:rPr lang="en-US" sz="8000" b="0" i="0" dirty="0">
                <a:solidFill>
                  <a:srgbClr val="353535"/>
                </a:solidFill>
                <a:effectLst/>
                <a:latin typeface="Times New Roman" panose="02020603050405020304" pitchFamily="18" charset="0"/>
                <a:cs typeface="Times New Roman" panose="02020603050405020304" pitchFamily="18" charset="0"/>
              </a:rPr>
              <a:t> is an open-ended concept. It means embracing your child’s individuality, meeting him where he is at, and cherishing his unique qualities. It also means accepting his limitations and flaws while gently helping him through hurdles</a:t>
            </a:r>
          </a:p>
          <a:p>
            <a:pPr marL="109728" indent="0">
              <a:buNone/>
            </a:pPr>
            <a:endParaRPr lang="en-US" sz="6200" b="0" i="0" dirty="0">
              <a:solidFill>
                <a:srgbClr val="353535"/>
              </a:solidFill>
              <a:effectLst/>
              <a:latin typeface="Times New Roman" panose="02020603050405020304" pitchFamily="18" charset="0"/>
              <a:cs typeface="Times New Roman" panose="02020603050405020304" pitchFamily="18" charset="0"/>
            </a:endParaRPr>
          </a:p>
          <a:p>
            <a:r>
              <a:rPr lang="en-US" sz="8000" b="1" i="0" u="sng" dirty="0">
                <a:solidFill>
                  <a:srgbClr val="353535"/>
                </a:solidFill>
                <a:effectLst/>
                <a:latin typeface="Times New Roman" panose="02020603050405020304" pitchFamily="18" charset="0"/>
                <a:cs typeface="Times New Roman" panose="02020603050405020304" pitchFamily="18" charset="0"/>
              </a:rPr>
              <a:t>Flexibility</a:t>
            </a:r>
            <a:r>
              <a:rPr lang="en-US" sz="8000" b="0" i="0" dirty="0">
                <a:solidFill>
                  <a:srgbClr val="353535"/>
                </a:solidFill>
                <a:effectLst/>
                <a:latin typeface="Times New Roman" panose="02020603050405020304" pitchFamily="18" charset="0"/>
                <a:cs typeface="Times New Roman" panose="02020603050405020304" pitchFamily="18" charset="0"/>
              </a:rPr>
              <a:t> means accepting that your child tomorrow might be different from who he is today. Only the child he is in that moment can guide your approach and your parenting. It also means parenting mindfully with an understanding that nothing in raising kids is ever set in stone. Techniques that work for someone else’s child might not work for our own children. Parents always have to adjust their parenting with the evolution of their child. When something does not work we keep looking for possible solutions. We should stay open to new approaches and possibilities.</a:t>
            </a:r>
            <a:endParaRPr lang="en-US" sz="8000" dirty="0">
              <a:latin typeface="Times New Roman" panose="02020603050405020304" pitchFamily="18" charset="0"/>
              <a:cs typeface="Times New Roman" panose="02020603050405020304" pitchFamily="18" charset="0"/>
            </a:endParaRPr>
          </a:p>
          <a:p>
            <a:pPr algn="r"/>
            <a:r>
              <a:rPr lang="en-US" sz="3600" b="1" i="1" dirty="0">
                <a:solidFill>
                  <a:srgbClr val="353535"/>
                </a:solidFill>
                <a:effectLst/>
                <a:latin typeface="Times New Roman" panose="02020603050405020304" pitchFamily="18" charset="0"/>
                <a:cs typeface="Times New Roman" panose="02020603050405020304" pitchFamily="18" charset="0"/>
              </a:rPr>
              <a:t>Child Development Institute 2024</a:t>
            </a:r>
          </a:p>
          <a:p>
            <a:pPr algn="r"/>
            <a:endParaRPr lang="en-US" dirty="0"/>
          </a:p>
        </p:txBody>
      </p:sp>
    </p:spTree>
    <p:extLst>
      <p:ext uri="{BB962C8B-B14F-4D97-AF65-F5344CB8AC3E}">
        <p14:creationId xmlns:p14="http://schemas.microsoft.com/office/powerpoint/2010/main" val="178141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A3F4-DDF8-D750-A063-990E1E9E50C7}"/>
              </a:ext>
            </a:extLst>
          </p:cNvPr>
          <p:cNvSpPr>
            <a:spLocks noGrp="1"/>
          </p:cNvSpPr>
          <p:nvPr>
            <p:ph type="title"/>
          </p:nvPr>
        </p:nvSpPr>
        <p:spPr/>
        <p:txBody>
          <a:bodyPr>
            <a:normAutofit/>
          </a:bodyPr>
          <a:lstStyle/>
          <a:p>
            <a:pPr algn="ctr"/>
            <a:r>
              <a:rPr lang="en-US" dirty="0"/>
              <a:t>QUESTIONS ?????????</a:t>
            </a:r>
          </a:p>
        </p:txBody>
      </p:sp>
      <p:pic>
        <p:nvPicPr>
          <p:cNvPr id="5" name="Content Placeholder 4">
            <a:extLst>
              <a:ext uri="{FF2B5EF4-FFF2-40B4-BE49-F238E27FC236}">
                <a16:creationId xmlns:a16="http://schemas.microsoft.com/office/drawing/2014/main" id="{BB186F17-1B37-F85B-E287-A4C36B8D4B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230315"/>
            <a:ext cx="6248400" cy="4324350"/>
          </a:xfrm>
        </p:spPr>
      </p:pic>
    </p:spTree>
    <p:extLst>
      <p:ext uri="{BB962C8B-B14F-4D97-AF65-F5344CB8AC3E}">
        <p14:creationId xmlns:p14="http://schemas.microsoft.com/office/powerpoint/2010/main" val="136031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p:txBody>
          <a:bodyPr>
            <a:normAutofit fontScale="90000"/>
          </a:bodyPr>
          <a:lstStyle/>
          <a:p>
            <a:r>
              <a:rPr lang="en-US" altLang="en-US" dirty="0"/>
              <a:t>David M. Ryan, Chief of Police (retired)</a:t>
            </a:r>
            <a:br>
              <a:rPr lang="en-US" altLang="en-US" dirty="0"/>
            </a:br>
            <a:r>
              <a:rPr lang="en-US" altLang="en-US" dirty="0"/>
              <a:t>Coordinator / WCATTF</a:t>
            </a:r>
            <a:br>
              <a:rPr lang="en-US" altLang="en-US" dirty="0"/>
            </a:br>
            <a:r>
              <a:rPr lang="en-US" altLang="en-US" dirty="0"/>
              <a:t>Director / WCDVHRT</a:t>
            </a:r>
          </a:p>
        </p:txBody>
      </p:sp>
      <p:sp>
        <p:nvSpPr>
          <p:cNvPr id="5" name="Content Placeholder 4"/>
          <p:cNvSpPr>
            <a:spLocks noGrp="1"/>
          </p:cNvSpPr>
          <p:nvPr>
            <p:ph idx="1"/>
          </p:nvPr>
        </p:nvSpPr>
        <p:spPr>
          <a:xfrm>
            <a:off x="609600" y="2590800"/>
            <a:ext cx="10972800" cy="3983736"/>
          </a:xfrm>
        </p:spPr>
        <p:txBody>
          <a:bodyPr>
            <a:normAutofit fontScale="92500" lnSpcReduction="20000"/>
          </a:bodyPr>
          <a:lstStyle/>
          <a:p>
            <a:pPr>
              <a:buFont typeface="Arial" charset="0"/>
              <a:buChar char="•"/>
              <a:defRPr/>
            </a:pPr>
            <a:r>
              <a:rPr lang="en-US" sz="2000" dirty="0"/>
              <a:t>Pound Ridge Police Department</a:t>
            </a:r>
          </a:p>
          <a:p>
            <a:pPr>
              <a:buFont typeface="Arial" charset="0"/>
              <a:buChar char="•"/>
              <a:defRPr/>
            </a:pPr>
            <a:r>
              <a:rPr lang="en-US" sz="2000" dirty="0"/>
              <a:t>40 year career in Law Enforcement</a:t>
            </a:r>
          </a:p>
          <a:p>
            <a:pPr>
              <a:buFont typeface="Arial" charset="0"/>
              <a:buChar char="•"/>
              <a:defRPr/>
            </a:pPr>
            <a:r>
              <a:rPr lang="en-US" sz="2000" dirty="0"/>
              <a:t>Co-Founder / Coordinator Westchester County Anti-Trafficking Task Force</a:t>
            </a:r>
          </a:p>
          <a:p>
            <a:pPr>
              <a:buFont typeface="Arial" charset="0"/>
              <a:buChar char="•"/>
              <a:defRPr/>
            </a:pPr>
            <a:r>
              <a:rPr lang="en-US" sz="2000" dirty="0"/>
              <a:t>Director Westchester County Domestic Violence High Risk Team</a:t>
            </a:r>
          </a:p>
          <a:p>
            <a:pPr>
              <a:buFont typeface="Arial" charset="0"/>
              <a:buChar char="•"/>
              <a:defRPr/>
            </a:pPr>
            <a:r>
              <a:rPr lang="en-US" sz="2000" dirty="0"/>
              <a:t>LETTAC Human Trafficking Instructor through OVW IIR</a:t>
            </a:r>
          </a:p>
          <a:p>
            <a:pPr>
              <a:buFont typeface="Arial" charset="0"/>
              <a:buChar char="•"/>
              <a:defRPr/>
            </a:pPr>
            <a:r>
              <a:rPr lang="en-US" sz="2000" dirty="0"/>
              <a:t>Former Chair  WCPCA DV Committee</a:t>
            </a:r>
          </a:p>
          <a:p>
            <a:pPr>
              <a:buFont typeface="Arial" charset="0"/>
              <a:buChar char="•"/>
              <a:defRPr/>
            </a:pPr>
            <a:r>
              <a:rPr lang="en-US" sz="2000" dirty="0"/>
              <a:t>Former Westchester Chief’s Association Representative  Westchester County DV Council</a:t>
            </a:r>
          </a:p>
          <a:p>
            <a:pPr>
              <a:buFont typeface="Arial" charset="0"/>
              <a:buChar char="•"/>
              <a:defRPr/>
            </a:pPr>
            <a:r>
              <a:rPr lang="en-US" sz="2000" dirty="0"/>
              <a:t>Advisory Council Member,  Pace Women’s Justice Center Friends of Gail</a:t>
            </a:r>
          </a:p>
          <a:p>
            <a:pPr>
              <a:buFont typeface="Arial" charset="0"/>
              <a:buChar char="•"/>
              <a:defRPr/>
            </a:pPr>
            <a:r>
              <a:rPr lang="en-US" sz="2000" dirty="0"/>
              <a:t>Advisory Board Member, Hope’s Door</a:t>
            </a:r>
          </a:p>
          <a:p>
            <a:pPr>
              <a:buFont typeface="Arial" charset="0"/>
              <a:buChar char="•"/>
              <a:defRPr/>
            </a:pPr>
            <a:r>
              <a:rPr lang="en-US" sz="2000" dirty="0"/>
              <a:t>Vice President / Board of Directors, New Dawn Family Resource Center</a:t>
            </a:r>
          </a:p>
          <a:p>
            <a:pPr>
              <a:buFont typeface="Arial" charset="0"/>
              <a:buChar char="•"/>
              <a:defRPr/>
            </a:pPr>
            <a:r>
              <a:rPr lang="en-US" sz="2000" dirty="0"/>
              <a:t>Co-Founder Northeast Westchester Domestic Abuse Alliance</a:t>
            </a:r>
          </a:p>
          <a:p>
            <a:pPr>
              <a:buFont typeface="Arial" charset="0"/>
              <a:buChar char="•"/>
              <a:defRPr/>
            </a:pPr>
            <a:endParaRPr lang="en-US" sz="2000" dirty="0"/>
          </a:p>
          <a:p>
            <a:pPr>
              <a:buFont typeface="Arial" charset="0"/>
              <a:buChar char="•"/>
              <a:defRPr/>
            </a:pPr>
            <a:r>
              <a:rPr lang="en-US" sz="2000" dirty="0"/>
              <a:t>Cell (917) 559-8542</a:t>
            </a:r>
          </a:p>
          <a:p>
            <a:pPr>
              <a:buFont typeface="Arial" charset="0"/>
              <a:buChar char="•"/>
              <a:defRPr/>
            </a:pPr>
            <a:r>
              <a:rPr lang="en-US" sz="2000" dirty="0"/>
              <a:t>E-mail:  DRyan@iofa.org</a:t>
            </a:r>
          </a:p>
          <a:p>
            <a:pPr>
              <a:buFont typeface="Arial" charset="0"/>
              <a:buChar char="•"/>
              <a:defRPr/>
            </a:pPr>
            <a:endParaRPr lang="en-US" sz="1725" dirty="0"/>
          </a:p>
        </p:txBody>
      </p:sp>
    </p:spTree>
    <p:extLst>
      <p:ext uri="{BB962C8B-B14F-4D97-AF65-F5344CB8AC3E}">
        <p14:creationId xmlns:p14="http://schemas.microsoft.com/office/powerpoint/2010/main" val="1494322336"/>
      </p:ext>
    </p:extLst>
  </p:cSld>
  <p:clrMapOvr>
    <a:masterClrMapping/>
  </p:clrMapOvr>
  <p:transition advClick="0" advTm="5000">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F045-CFBB-D777-536B-216C84AB2913}"/>
              </a:ext>
            </a:extLst>
          </p:cNvPr>
          <p:cNvSpPr>
            <a:spLocks noGrp="1"/>
          </p:cNvSpPr>
          <p:nvPr>
            <p:ph type="title"/>
          </p:nvPr>
        </p:nvSpPr>
        <p:spPr/>
        <p:txBody>
          <a:bodyPr>
            <a:normAutofit/>
          </a:bodyPr>
          <a:lstStyle/>
          <a:p>
            <a:r>
              <a:rPr lang="en-US" sz="2800" dirty="0">
                <a:hlinkClick r:id="rId2"/>
              </a:rPr>
              <a:t>https://www.youtube.com/watch?v=UKFsBx8XE4M&amp;list=PPSV</a:t>
            </a:r>
          </a:p>
        </p:txBody>
      </p:sp>
      <p:pic>
        <p:nvPicPr>
          <p:cNvPr id="1026" name="Picture 2" descr="Children and Grooming / Online Predators | Child Crime ...">
            <a:hlinkClick r:id="rId3" action="ppaction://hlinksldjump"/>
            <a:extLst>
              <a:ext uri="{FF2B5EF4-FFF2-40B4-BE49-F238E27FC236}">
                <a16:creationId xmlns:a16="http://schemas.microsoft.com/office/drawing/2014/main" id="{3C4848F5-870D-6C6C-FD00-CBD81A8E94F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71800" y="2819400"/>
            <a:ext cx="5943600" cy="345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7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8B05-1E44-EDC3-5363-C2E3C50ABFCB}"/>
              </a:ext>
            </a:extLst>
          </p:cNvPr>
          <p:cNvSpPr>
            <a:spLocks noGrp="1"/>
          </p:cNvSpPr>
          <p:nvPr>
            <p:ph type="title"/>
          </p:nvPr>
        </p:nvSpPr>
        <p:spPr/>
        <p:txBody>
          <a:bodyPr/>
          <a:lstStyle/>
          <a:p>
            <a:r>
              <a:rPr lang="en-US" dirty="0"/>
              <a:t>Home Safety</a:t>
            </a:r>
          </a:p>
        </p:txBody>
      </p:sp>
      <p:sp>
        <p:nvSpPr>
          <p:cNvPr id="3" name="Content Placeholder 2">
            <a:extLst>
              <a:ext uri="{FF2B5EF4-FFF2-40B4-BE49-F238E27FC236}">
                <a16:creationId xmlns:a16="http://schemas.microsoft.com/office/drawing/2014/main" id="{BAE02CA9-9456-0C9A-F276-D714328F89B7}"/>
              </a:ext>
            </a:extLst>
          </p:cNvPr>
          <p:cNvSpPr>
            <a:spLocks noGrp="1"/>
          </p:cNvSpPr>
          <p:nvPr>
            <p:ph idx="1"/>
          </p:nvPr>
        </p:nvSpPr>
        <p:spPr>
          <a:xfrm>
            <a:off x="381000" y="2249424"/>
            <a:ext cx="11506200" cy="4325112"/>
          </a:xfrm>
        </p:spPr>
        <p:txBody>
          <a:bodyPr/>
          <a:lstStyle/>
          <a:p>
            <a:r>
              <a:rPr lang="en-US" dirty="0"/>
              <a:t>Do you have cameras?</a:t>
            </a:r>
          </a:p>
          <a:p>
            <a:r>
              <a:rPr lang="en-US" dirty="0"/>
              <a:t>Do you have an alarm system?</a:t>
            </a:r>
          </a:p>
          <a:p>
            <a:r>
              <a:rPr lang="en-US" dirty="0"/>
              <a:t>Do you have panic buttons?</a:t>
            </a:r>
          </a:p>
          <a:p>
            <a:r>
              <a:rPr lang="en-US" dirty="0"/>
              <a:t>Do you have locks on doors and windows?</a:t>
            </a:r>
          </a:p>
          <a:p>
            <a:r>
              <a:rPr lang="en-US" dirty="0"/>
              <a:t>Do you let total strangers walk into your house anytime they choose?</a:t>
            </a:r>
          </a:p>
          <a:p>
            <a:r>
              <a:rPr lang="en-US" dirty="0"/>
              <a:t>Do you lock your car doors?</a:t>
            </a:r>
          </a:p>
          <a:p>
            <a:r>
              <a:rPr lang="en-US" dirty="0"/>
              <a:t>Do you protect your children out in public from strangers?</a:t>
            </a:r>
          </a:p>
          <a:p>
            <a:r>
              <a:rPr lang="en-US" dirty="0"/>
              <a:t>Do you teach your children Never Talk To Strangers?</a:t>
            </a:r>
          </a:p>
        </p:txBody>
      </p:sp>
    </p:spTree>
    <p:extLst>
      <p:ext uri="{BB962C8B-B14F-4D97-AF65-F5344CB8AC3E}">
        <p14:creationId xmlns:p14="http://schemas.microsoft.com/office/powerpoint/2010/main" val="106538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1654-452C-D44E-FB60-1AE84B443784}"/>
              </a:ext>
            </a:extLst>
          </p:cNvPr>
          <p:cNvSpPr>
            <a:spLocks noGrp="1"/>
          </p:cNvSpPr>
          <p:nvPr>
            <p:ph type="title"/>
          </p:nvPr>
        </p:nvSpPr>
        <p:spPr/>
        <p:txBody>
          <a:bodyPr/>
          <a:lstStyle/>
          <a:p>
            <a:r>
              <a:rPr lang="en-US" dirty="0"/>
              <a:t>WHEN YOU CONNECT TO THE INTERNET</a:t>
            </a:r>
          </a:p>
        </p:txBody>
      </p:sp>
      <p:sp>
        <p:nvSpPr>
          <p:cNvPr id="3" name="Content Placeholder 2">
            <a:extLst>
              <a:ext uri="{FF2B5EF4-FFF2-40B4-BE49-F238E27FC236}">
                <a16:creationId xmlns:a16="http://schemas.microsoft.com/office/drawing/2014/main" id="{111E978F-FF15-370C-D888-287E9EBAEA07}"/>
              </a:ext>
            </a:extLst>
          </p:cNvPr>
          <p:cNvSpPr>
            <a:spLocks noGrp="1"/>
          </p:cNvSpPr>
          <p:nvPr>
            <p:ph idx="1"/>
          </p:nvPr>
        </p:nvSpPr>
        <p:spPr>
          <a:xfrm>
            <a:off x="152400" y="2249424"/>
            <a:ext cx="12039600" cy="4325112"/>
          </a:xfrm>
        </p:spPr>
        <p:txBody>
          <a:bodyPr/>
          <a:lstStyle/>
          <a:p>
            <a:r>
              <a:rPr lang="en-US" dirty="0"/>
              <a:t>YOU CONNECT TO THE CYBER-</a:t>
            </a:r>
            <a:r>
              <a:rPr lang="en-US" b="1" i="1" u="sng" dirty="0"/>
              <a:t>WORLD</a:t>
            </a:r>
          </a:p>
          <a:p>
            <a:endParaRPr lang="en-US" b="1" i="1" u="sng" dirty="0"/>
          </a:p>
          <a:p>
            <a:r>
              <a:rPr lang="en-US" i="1" dirty="0"/>
              <a:t>YOU INVITE IN TOTAL STRANGERS </a:t>
            </a:r>
          </a:p>
          <a:p>
            <a:endParaRPr lang="en-US" i="1" dirty="0"/>
          </a:p>
          <a:p>
            <a:r>
              <a:rPr lang="en-US" i="1" dirty="0"/>
              <a:t>YOU, YOUR CHILDREN AND YOUR PROPERTY ARE  VULNERABLE</a:t>
            </a:r>
          </a:p>
          <a:p>
            <a:endParaRPr lang="en-US" i="1" dirty="0"/>
          </a:p>
          <a:p>
            <a:r>
              <a:rPr lang="en-US" i="1" dirty="0"/>
              <a:t>THE UNINTENDED AND THE UNKNOWN CAN BE DEADLY</a:t>
            </a:r>
          </a:p>
          <a:p>
            <a:endParaRPr lang="en-US" i="1" dirty="0"/>
          </a:p>
          <a:p>
            <a:endParaRPr lang="en-US" i="1" dirty="0"/>
          </a:p>
        </p:txBody>
      </p:sp>
    </p:spTree>
    <p:extLst>
      <p:ext uri="{BB962C8B-B14F-4D97-AF65-F5344CB8AC3E}">
        <p14:creationId xmlns:p14="http://schemas.microsoft.com/office/powerpoint/2010/main" val="336084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0267DDE-322B-EE5A-949F-66F7BAB92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1" y="228600"/>
            <a:ext cx="3756025" cy="3487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D64A9A4B-C199-BDE3-C046-AE3A9DDF2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831" y="609601"/>
            <a:ext cx="5026025" cy="533400"/>
          </a:xfrm>
          <a:prstGeom prst="rect">
            <a:avLst/>
          </a:prstGeom>
          <a:noFill/>
          <a:ln w="9525">
            <a:solidFill>
              <a:srgbClr val="080808"/>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4">
            <a:extLst>
              <a:ext uri="{FF2B5EF4-FFF2-40B4-BE49-F238E27FC236}">
                <a16:creationId xmlns:a16="http://schemas.microsoft.com/office/drawing/2014/main" id="{E1BDCBBD-CC36-7ABC-5966-8526CC6CA9E3}"/>
              </a:ext>
            </a:extLst>
          </p:cNvPr>
          <p:cNvSpPr>
            <a:spLocks noChangeArrowheads="1"/>
          </p:cNvSpPr>
          <p:nvPr/>
        </p:nvSpPr>
        <p:spPr bwMode="auto">
          <a:xfrm>
            <a:off x="1552575" y="3886200"/>
            <a:ext cx="5657850" cy="2362200"/>
          </a:xfrm>
          <a:prstGeom prst="rect">
            <a:avLst/>
          </a:prstGeom>
          <a:gradFill rotWithShape="1">
            <a:gsLst>
              <a:gs pos="0">
                <a:srgbClr val="6600CC"/>
              </a:gs>
              <a:gs pos="100000">
                <a:srgbClr val="6600CC"/>
              </a:gs>
            </a:gsLst>
            <a:lin ang="5400000" scaled="1"/>
          </a:gradFill>
          <a:ln w="9525">
            <a:solidFill>
              <a:srgbClr val="FFFF99"/>
            </a:solidFill>
            <a:miter lim="800000"/>
            <a:headEnd/>
            <a:tailEnd/>
          </a:ln>
          <a:effectLst/>
        </p:spPr>
        <p:txBody>
          <a:bodyPr lIns="90488" tIns="44450" rIns="90488" bIns="44450"/>
          <a:lstStyle/>
          <a:p>
            <a:pPr marL="342900" indent="-342900" algn="ctr" fontAlgn="base">
              <a:spcBef>
                <a:spcPct val="60000"/>
              </a:spcBef>
              <a:spcAft>
                <a:spcPct val="0"/>
              </a:spcAft>
              <a:buClr>
                <a:srgbClr val="FFFFFF"/>
              </a:buClr>
              <a:buFontTx/>
              <a:buChar char="•"/>
              <a:defRPr/>
            </a:pPr>
            <a:r>
              <a:rPr lang="en-US" sz="1600" dirty="0">
                <a:solidFill>
                  <a:srgbClr val="FFFFFF"/>
                </a:solidFill>
                <a:effectLst>
                  <a:outerShdw blurRad="38100" dist="38100" dir="2700000" algn="tl">
                    <a:srgbClr val="000000"/>
                  </a:outerShdw>
                </a:effectLst>
                <a:latin typeface="Tahoma" panose="020B0604030504040204" pitchFamily="34" charset="0"/>
              </a:rPr>
              <a:t>Predators will use information obtained from children to gain trust and friendship (</a:t>
            </a:r>
            <a:r>
              <a:rPr lang="en-US" sz="1600" i="1" dirty="0">
                <a:solidFill>
                  <a:srgbClr val="FFFFFF"/>
                </a:solidFill>
                <a:effectLst>
                  <a:outerShdw blurRad="38100" dist="38100" dir="2700000" algn="tl">
                    <a:srgbClr val="000000"/>
                  </a:outerShdw>
                </a:effectLst>
                <a:latin typeface="Tahoma" panose="020B0604030504040204" pitchFamily="34" charset="0"/>
              </a:rPr>
              <a:t>her mother’s death</a:t>
            </a:r>
            <a:r>
              <a:rPr lang="en-US" sz="1600" dirty="0">
                <a:solidFill>
                  <a:srgbClr val="FFFFFF"/>
                </a:solidFill>
                <a:effectLst>
                  <a:outerShdw blurRad="38100" dist="38100" dir="2700000" algn="tl">
                    <a:srgbClr val="000000"/>
                  </a:outerShdw>
                </a:effectLst>
                <a:latin typeface="Tahoma" panose="020B0604030504040204" pitchFamily="34" charset="0"/>
              </a:rPr>
              <a:t>).</a:t>
            </a:r>
          </a:p>
          <a:p>
            <a:pPr marL="342900" indent="-342900" algn="ctr" fontAlgn="base">
              <a:spcBef>
                <a:spcPct val="60000"/>
              </a:spcBef>
              <a:spcAft>
                <a:spcPct val="0"/>
              </a:spcAft>
              <a:buClr>
                <a:srgbClr val="FFFFFF"/>
              </a:buClr>
              <a:buFontTx/>
              <a:buChar char="•"/>
              <a:defRPr/>
            </a:pPr>
            <a:r>
              <a:rPr lang="en-US" sz="1600" dirty="0">
                <a:solidFill>
                  <a:srgbClr val="FFFFFF"/>
                </a:solidFill>
                <a:effectLst>
                  <a:outerShdw blurRad="38100" dist="38100" dir="2700000" algn="tl">
                    <a:srgbClr val="000000"/>
                  </a:outerShdw>
                </a:effectLst>
                <a:latin typeface="Tahoma" panose="020B0604030504040204" pitchFamily="34" charset="0"/>
              </a:rPr>
              <a:t>Unless you know someone in person, you don’t really know who they are on the Internet (</a:t>
            </a:r>
            <a:r>
              <a:rPr lang="en-US" sz="1600" i="1" dirty="0">
                <a:solidFill>
                  <a:srgbClr val="FFFFFF"/>
                </a:solidFill>
                <a:effectLst>
                  <a:outerShdw blurRad="38100" dist="38100" dir="2700000" algn="tl">
                    <a:srgbClr val="000000"/>
                  </a:outerShdw>
                </a:effectLst>
                <a:latin typeface="Tahoma" panose="020B0604030504040204" pitchFamily="34" charset="0"/>
              </a:rPr>
              <a:t>predator portrayed himself as 18 yr old</a:t>
            </a:r>
            <a:r>
              <a:rPr lang="en-US" sz="1600" dirty="0">
                <a:solidFill>
                  <a:srgbClr val="FFFFFF"/>
                </a:solidFill>
                <a:effectLst>
                  <a:outerShdw blurRad="38100" dist="38100" dir="2700000" algn="tl">
                    <a:srgbClr val="000000"/>
                  </a:outerShdw>
                </a:effectLst>
                <a:latin typeface="Tahoma" panose="020B0604030504040204" pitchFamily="34" charset="0"/>
              </a:rPr>
              <a:t>). </a:t>
            </a:r>
          </a:p>
          <a:p>
            <a:pPr marL="342900" indent="-342900" algn="ctr" fontAlgn="base">
              <a:spcBef>
                <a:spcPct val="60000"/>
              </a:spcBef>
              <a:spcAft>
                <a:spcPct val="0"/>
              </a:spcAft>
              <a:buClr>
                <a:srgbClr val="FFFFFF"/>
              </a:buClr>
              <a:buFontTx/>
              <a:buChar char="•"/>
              <a:defRPr/>
            </a:pPr>
            <a:r>
              <a:rPr lang="en-US" sz="1600" dirty="0">
                <a:solidFill>
                  <a:srgbClr val="FFFFFF"/>
                </a:solidFill>
                <a:effectLst>
                  <a:outerShdw blurRad="38100" dist="38100" dir="2700000" algn="tl">
                    <a:srgbClr val="000000"/>
                  </a:outerShdw>
                </a:effectLst>
                <a:latin typeface="Tahoma" panose="020B0604030504040204" pitchFamily="34" charset="0"/>
              </a:rPr>
              <a:t>Anyone is vulnerable (</a:t>
            </a:r>
            <a:r>
              <a:rPr lang="en-US" sz="1600" i="1" dirty="0">
                <a:solidFill>
                  <a:srgbClr val="FFFFFF"/>
                </a:solidFill>
                <a:effectLst>
                  <a:outerShdw blurRad="38100" dist="38100" dir="2700000" algn="tl">
                    <a:srgbClr val="000000"/>
                  </a:outerShdw>
                </a:effectLst>
                <a:latin typeface="Tahoma" panose="020B0604030504040204" pitchFamily="34" charset="0"/>
              </a:rPr>
              <a:t>father was police officer, lived in small town</a:t>
            </a:r>
            <a:r>
              <a:rPr lang="en-US" sz="1600" dirty="0">
                <a:solidFill>
                  <a:srgbClr val="FFFFFF"/>
                </a:solidFill>
                <a:effectLst>
                  <a:outerShdw blurRad="38100" dist="38100" dir="2700000" algn="tl">
                    <a:srgbClr val="000000"/>
                  </a:outerShdw>
                </a:effectLst>
                <a:latin typeface="Tahoma" panose="020B0604030504040204" pitchFamily="34" charset="0"/>
              </a:rPr>
              <a:t>).</a:t>
            </a:r>
          </a:p>
        </p:txBody>
      </p:sp>
      <p:pic>
        <p:nvPicPr>
          <p:cNvPr id="3077" name="Picture 5" descr="fagan copy">
            <a:extLst>
              <a:ext uri="{FF2B5EF4-FFF2-40B4-BE49-F238E27FC236}">
                <a16:creationId xmlns:a16="http://schemas.microsoft.com/office/drawing/2014/main" id="{226000DD-2CA3-39B7-8FAF-0D459FA16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7463" y="2819400"/>
            <a:ext cx="3111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5160EC4E-2AE0-125B-8D3A-29ADE0847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4594" y="2768600"/>
            <a:ext cx="3297238" cy="3251200"/>
          </a:xfrm>
          <a:prstGeom prst="rect">
            <a:avLst/>
          </a:prstGeom>
          <a:noFill/>
          <a:ln w="9525">
            <a:solidFill>
              <a:srgbClr val="080808"/>
            </a:solidFill>
            <a:miter lim="800000"/>
            <a:headEnd/>
            <a:tailEnd/>
          </a:ln>
          <a:extLst>
            <a:ext uri="{909E8E84-426E-40DD-AFC4-6F175D3DCCD1}">
              <a14:hiddenFill xmlns:a14="http://schemas.microsoft.com/office/drawing/2010/main">
                <a:solidFill>
                  <a:srgbClr val="FFFFFF"/>
                </a:solidFill>
              </a14:hiddenFill>
            </a:ext>
          </a:extLst>
        </p:spPr>
      </p:pic>
      <p:sp>
        <p:nvSpPr>
          <p:cNvPr id="3079" name="Rectangle 5">
            <a:extLst>
              <a:ext uri="{FF2B5EF4-FFF2-40B4-BE49-F238E27FC236}">
                <a16:creationId xmlns:a16="http://schemas.microsoft.com/office/drawing/2014/main" id="{7DE2F035-DC59-51E3-B70E-7385E0A8579A}"/>
              </a:ext>
            </a:extLst>
          </p:cNvPr>
          <p:cNvSpPr txBox="1">
            <a:spLocks noChangeArrowheads="1"/>
          </p:cNvSpPr>
          <p:nvPr/>
        </p:nvSpPr>
        <p:spPr bwMode="auto">
          <a:xfrm>
            <a:off x="9610726" y="61722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b"/>
          <a:lstStyle>
            <a:lvl1pPr algn="l" eaLnBrk="0" hangingPunct="0">
              <a:defRPr sz="3000">
                <a:solidFill>
                  <a:schemeClr val="tx1"/>
                </a:solidFill>
                <a:latin typeface="Tahoma" panose="020B0604030504040204" pitchFamily="34" charset="0"/>
              </a:defRPr>
            </a:lvl1pPr>
            <a:lvl2pPr marL="742950" indent="-285750" algn="l" eaLnBrk="0" hangingPunct="0">
              <a:spcBef>
                <a:spcPct val="40000"/>
              </a:spcBef>
              <a:buChar char="–"/>
              <a:defRPr sz="2600">
                <a:solidFill>
                  <a:schemeClr val="tx1"/>
                </a:solidFill>
                <a:latin typeface="Tahoma" panose="020B0604030504040204" pitchFamily="34" charset="0"/>
              </a:defRPr>
            </a:lvl2pPr>
            <a:lvl3pPr marL="1143000" indent="-228600" algn="l" eaLnBrk="0" hangingPunct="0">
              <a:lnSpc>
                <a:spcPct val="93000"/>
              </a:lnSpc>
              <a:spcBef>
                <a:spcPct val="34000"/>
              </a:spcBef>
              <a:defRPr sz="2400">
                <a:solidFill>
                  <a:schemeClr val="tx1"/>
                </a:solidFill>
                <a:latin typeface="Tahoma" panose="020B0604030504040204" pitchFamily="34" charset="0"/>
              </a:defRPr>
            </a:lvl3pPr>
            <a:lvl4pPr marL="1600200" indent="-228600" algn="l" eaLnBrk="0" hangingPunct="0">
              <a:lnSpc>
                <a:spcPct val="75000"/>
              </a:lnSpc>
              <a:spcBef>
                <a:spcPct val="30000"/>
              </a:spcBef>
              <a:buChar char="–"/>
              <a:defRPr sz="2000">
                <a:solidFill>
                  <a:schemeClr val="tx1"/>
                </a:solidFill>
                <a:latin typeface="Tahoma" panose="020B0604030504040204" pitchFamily="34" charset="0"/>
              </a:defRPr>
            </a:lvl4pPr>
            <a:lvl5pPr marL="2057400" indent="-228600" algn="l" eaLnBrk="0" hangingPunct="0">
              <a:lnSpc>
                <a:spcPct val="75000"/>
              </a:lnSpc>
              <a:spcBef>
                <a:spcPct val="30000"/>
              </a:spcBef>
              <a:buChar char="»"/>
              <a:defRPr>
                <a:solidFill>
                  <a:schemeClr val="tx1"/>
                </a:solidFill>
                <a:latin typeface="Tahoma" panose="020B0604030504040204" pitchFamily="34" charset="0"/>
              </a:defRPr>
            </a:lvl5pPr>
            <a:lvl6pPr marL="2514600" indent="-228600" eaLnBrk="0" fontAlgn="base" hangingPunct="0">
              <a:lnSpc>
                <a:spcPct val="75000"/>
              </a:lnSpc>
              <a:spcBef>
                <a:spcPct val="30000"/>
              </a:spcBef>
              <a:spcAft>
                <a:spcPct val="0"/>
              </a:spcAft>
              <a:buChar char="»"/>
              <a:defRPr>
                <a:solidFill>
                  <a:schemeClr val="tx1"/>
                </a:solidFill>
                <a:latin typeface="Tahoma" panose="020B0604030504040204" pitchFamily="34" charset="0"/>
              </a:defRPr>
            </a:lvl6pPr>
            <a:lvl7pPr marL="2971800" indent="-228600" eaLnBrk="0" fontAlgn="base" hangingPunct="0">
              <a:lnSpc>
                <a:spcPct val="75000"/>
              </a:lnSpc>
              <a:spcBef>
                <a:spcPct val="30000"/>
              </a:spcBef>
              <a:spcAft>
                <a:spcPct val="0"/>
              </a:spcAft>
              <a:buChar char="»"/>
              <a:defRPr>
                <a:solidFill>
                  <a:schemeClr val="tx1"/>
                </a:solidFill>
                <a:latin typeface="Tahoma" panose="020B0604030504040204" pitchFamily="34" charset="0"/>
              </a:defRPr>
            </a:lvl7pPr>
            <a:lvl8pPr marL="3429000" indent="-228600" eaLnBrk="0" fontAlgn="base" hangingPunct="0">
              <a:lnSpc>
                <a:spcPct val="75000"/>
              </a:lnSpc>
              <a:spcBef>
                <a:spcPct val="30000"/>
              </a:spcBef>
              <a:spcAft>
                <a:spcPct val="0"/>
              </a:spcAft>
              <a:buChar char="»"/>
              <a:defRPr>
                <a:solidFill>
                  <a:schemeClr val="tx1"/>
                </a:solidFill>
                <a:latin typeface="Tahoma" panose="020B0604030504040204" pitchFamily="34" charset="0"/>
              </a:defRPr>
            </a:lvl8pPr>
            <a:lvl9pPr marL="3886200" indent="-228600" eaLnBrk="0" fontAlgn="base" hangingPunct="0">
              <a:lnSpc>
                <a:spcPct val="75000"/>
              </a:lnSpc>
              <a:spcBef>
                <a:spcPct val="30000"/>
              </a:spcBef>
              <a:spcAft>
                <a:spcPct val="0"/>
              </a:spcAft>
              <a:buChar char="»"/>
              <a:defRPr>
                <a:solidFill>
                  <a:schemeClr val="tx1"/>
                </a:solidFill>
                <a:latin typeface="Tahoma" panose="020B0604030504040204" pitchFamily="34" charset="0"/>
              </a:defRPr>
            </a:lvl9pPr>
          </a:lstStyle>
          <a:p>
            <a:pPr algn="r" eaLnBrk="1" fontAlgn="base" hangingPunct="1">
              <a:spcBef>
                <a:spcPct val="60000"/>
              </a:spcBef>
              <a:spcAft>
                <a:spcPct val="0"/>
              </a:spcAft>
              <a:buClr>
                <a:srgbClr val="FFFFFF"/>
              </a:buClr>
              <a:buFontTx/>
              <a:buChar char="•"/>
            </a:pPr>
            <a:fld id="{1A2D9E86-47FA-4A73-A33C-0D1D855F5F93}" type="slidenum">
              <a:rPr lang="en-US" altLang="en-US" sz="1600" b="1">
                <a:solidFill>
                  <a:srgbClr val="FFFF00"/>
                </a:solidFill>
              </a:rPr>
              <a:pPr algn="r" eaLnBrk="1" fontAlgn="base" hangingPunct="1">
                <a:spcBef>
                  <a:spcPct val="60000"/>
                </a:spcBef>
                <a:spcAft>
                  <a:spcPct val="0"/>
                </a:spcAft>
                <a:buClr>
                  <a:srgbClr val="FFFFFF"/>
                </a:buClr>
                <a:buFontTx/>
                <a:buChar char="•"/>
              </a:pPr>
              <a:t>6</a:t>
            </a:fld>
            <a:endParaRPr lang="en-US" altLang="en-US" sz="16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20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bg/>
                                          </p:spTgt>
                                        </p:tgtEl>
                                        <p:attrNameLst>
                                          <p:attrName>style.visibility</p:attrName>
                                        </p:attrNameLst>
                                      </p:cBhvr>
                                      <p:to>
                                        <p:strVal val="visible"/>
                                      </p:to>
                                    </p:set>
                                    <p:animEffect transition="in" filter="fade">
                                      <p:cBhvr>
                                        <p:cTn id="12" dur="1000"/>
                                        <p:tgtEl>
                                          <p:spTgt spid="10244">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44">
                                            <p:txEl>
                                              <p:pRg st="0" end="0"/>
                                            </p:txEl>
                                          </p:spTgt>
                                        </p:tgtEl>
                                        <p:attrNameLst>
                                          <p:attrName>style.visibility</p:attrName>
                                        </p:attrNameLst>
                                      </p:cBhvr>
                                      <p:to>
                                        <p:strVal val="visible"/>
                                      </p:to>
                                    </p:set>
                                    <p:animEffect transition="in" filter="fade">
                                      <p:cBhvr>
                                        <p:cTn id="15" dur="1000"/>
                                        <p:tgtEl>
                                          <p:spTgt spid="1024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44">
                                            <p:txEl>
                                              <p:pRg st="1" end="1"/>
                                            </p:txEl>
                                          </p:spTgt>
                                        </p:tgtEl>
                                        <p:attrNameLst>
                                          <p:attrName>style.visibility</p:attrName>
                                        </p:attrNameLst>
                                      </p:cBhvr>
                                      <p:to>
                                        <p:strVal val="visible"/>
                                      </p:to>
                                    </p:set>
                                    <p:animEffect transition="in" filter="fade">
                                      <p:cBhvr>
                                        <p:cTn id="18" dur="1000"/>
                                        <p:tgtEl>
                                          <p:spTgt spid="1024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4">
                                            <p:txEl>
                                              <p:pRg st="2" end="2"/>
                                            </p:txEl>
                                          </p:spTgt>
                                        </p:tgtEl>
                                        <p:attrNameLst>
                                          <p:attrName>style.visibility</p:attrName>
                                        </p:attrNameLst>
                                      </p:cBhvr>
                                      <p:to>
                                        <p:strVal val="visible"/>
                                      </p:to>
                                    </p:set>
                                    <p:animEffect transition="in" filter="fade">
                                      <p:cBhvr>
                                        <p:cTn id="21" dur="10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77FDD2-A644-BF1A-AC4A-95085ADDE7DB}"/>
              </a:ext>
            </a:extLst>
          </p:cNvPr>
          <p:cNvSpPr txBox="1"/>
          <p:nvPr/>
        </p:nvSpPr>
        <p:spPr>
          <a:xfrm>
            <a:off x="76201" y="398078"/>
            <a:ext cx="10515600" cy="6278642"/>
          </a:xfrm>
          <a:prstGeom prst="rect">
            <a:avLst/>
          </a:prstGeom>
          <a:noFill/>
        </p:spPr>
        <p:txBody>
          <a:bodyPr wrap="square">
            <a:spAutoFit/>
          </a:bodyPr>
          <a:lstStyle/>
          <a:p>
            <a:endParaRPr lang="en-US" sz="2400" i="0" dirty="0">
              <a:effectLst/>
              <a:latin typeface="Times New Roman" panose="02020603050405020304" pitchFamily="18" charset="0"/>
              <a:cs typeface="Times New Roman" panose="02020603050405020304" pitchFamily="18" charset="0"/>
            </a:endParaRPr>
          </a:p>
          <a:p>
            <a:r>
              <a:rPr lang="en-US" sz="2400" i="0" dirty="0">
                <a:effectLst/>
                <a:latin typeface="Times New Roman" panose="02020603050405020304" pitchFamily="18" charset="0"/>
                <a:cs typeface="Times New Roman" panose="02020603050405020304" pitchFamily="18" charset="0"/>
              </a:rPr>
              <a:t>Kacie Rene Woody was 13 years old when she was lured, abducted and murdered by 47 year old David Leslie Fuller</a:t>
            </a:r>
          </a:p>
          <a:p>
            <a:endParaRPr lang="en-US" sz="2400" dirty="0">
              <a:latin typeface="Times New Roman" panose="02020603050405020304" pitchFamily="18" charset="0"/>
              <a:cs typeface="Times New Roman" panose="02020603050405020304" pitchFamily="18" charset="0"/>
            </a:endParaRPr>
          </a:p>
          <a:p>
            <a:r>
              <a:rPr lang="en-US" sz="2400" i="0" dirty="0">
                <a:effectLst/>
                <a:latin typeface="Times New Roman" panose="02020603050405020304" pitchFamily="18" charset="0"/>
                <a:cs typeface="Times New Roman" panose="02020603050405020304" pitchFamily="18" charset="0"/>
              </a:rPr>
              <a:t>Kacie Rene Woody thought she was meeting a 17 year old football player named David Fagen from San Diego. </a:t>
            </a:r>
            <a:endParaRPr lang="en-US" sz="2400" strike="noStrike"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strike="noStrike" dirty="0">
              <a:effectLst>
                <a:reflection endPos="65000" dist="50800" dir="5400000" sy="-100000" algn="bl" rotWithShape="0"/>
              </a:effectLst>
              <a:latin typeface="Times New Roman" panose="02020603050405020304" pitchFamily="18" charset="0"/>
              <a:cs typeface="Times New Roman" panose="02020603050405020304" pitchFamily="18" charset="0"/>
            </a:endParaRPr>
          </a:p>
          <a:p>
            <a:endParaRPr lang="en-US" sz="2400" i="0" dirty="0">
              <a:effectLst/>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i="0" dirty="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i="0" dirty="0">
              <a:effectLst/>
              <a:latin typeface="Times New Roman" panose="02020603050405020304" pitchFamily="18" charset="0"/>
              <a:cs typeface="Times New Roman" panose="02020603050405020304" pitchFamily="18" charset="0"/>
            </a:endParaRPr>
          </a:p>
          <a:p>
            <a:endParaRPr lang="en-US" sz="2400" i="0" dirty="0">
              <a:effectLst/>
              <a:latin typeface="Times New Roman" panose="02020603050405020304" pitchFamily="18" charset="0"/>
              <a:cs typeface="Times New Roman" panose="02020603050405020304" pitchFamily="18" charset="0"/>
            </a:endParaRPr>
          </a:p>
          <a:p>
            <a:r>
              <a:rPr lang="en-US" sz="2400" i="0" dirty="0">
                <a:effectLst/>
                <a:latin typeface="Times New Roman" panose="02020603050405020304" pitchFamily="18" charset="0"/>
                <a:cs typeface="Times New Roman" panose="02020603050405020304" pitchFamily="18" charset="0"/>
              </a:rPr>
              <a:t>Kacie's case is possibly the first well-documented case of a </a:t>
            </a:r>
            <a:r>
              <a:rPr lang="en-US" sz="2400" i="0" strike="noStrike" dirty="0">
                <a:effectLst/>
                <a:latin typeface="Times New Roman" panose="02020603050405020304" pitchFamily="18" charset="0"/>
                <a:cs typeface="Times New Roman" panose="02020603050405020304" pitchFamily="18" charset="0"/>
                <a:hlinkClick r:id="rId2" tooltip="Pedophilia">
                  <a:extLst>
                    <a:ext uri="{A12FA001-AC4F-418D-AE19-62706E023703}">
                      <ahyp:hlinkClr xmlns:ahyp="http://schemas.microsoft.com/office/drawing/2018/hyperlinkcolor" val="tx"/>
                    </a:ext>
                  </a:extLst>
                </a:hlinkClick>
              </a:rPr>
              <a:t>pedophile</a:t>
            </a:r>
            <a:r>
              <a:rPr lang="en-US" sz="2400" i="0" dirty="0">
                <a:effectLst/>
                <a:latin typeface="Times New Roman" panose="02020603050405020304" pitchFamily="18" charset="0"/>
                <a:cs typeface="Times New Roman" panose="02020603050405020304" pitchFamily="18" charset="0"/>
              </a:rPr>
              <a:t> using the </a:t>
            </a:r>
            <a:r>
              <a:rPr lang="en-US" sz="2400" i="0" strike="noStrike" dirty="0">
                <a:effectLst/>
                <a:latin typeface="Times New Roman" panose="02020603050405020304" pitchFamily="18" charset="0"/>
                <a:cs typeface="Times New Roman" panose="02020603050405020304" pitchFamily="18" charset="0"/>
                <a:hlinkClick r:id="rId3" tooltip="Internet">
                  <a:extLst>
                    <a:ext uri="{A12FA001-AC4F-418D-AE19-62706E023703}">
                      <ahyp:hlinkClr xmlns:ahyp="http://schemas.microsoft.com/office/drawing/2018/hyperlinkcolor" val="tx"/>
                    </a:ext>
                  </a:extLst>
                </a:hlinkClick>
              </a:rPr>
              <a:t>Internet</a:t>
            </a:r>
            <a:r>
              <a:rPr lang="en-US" sz="2400" i="0" dirty="0">
                <a:effectLst/>
                <a:latin typeface="Times New Roman" panose="02020603050405020304" pitchFamily="18" charset="0"/>
                <a:cs typeface="Times New Roman" panose="02020603050405020304" pitchFamily="18" charset="0"/>
              </a:rPr>
              <a:t> to </a:t>
            </a:r>
            <a:r>
              <a:rPr lang="en-US" sz="2400" i="0" strike="noStrike" dirty="0">
                <a:effectLst/>
                <a:latin typeface="Times New Roman" panose="02020603050405020304" pitchFamily="18" charset="0"/>
                <a:cs typeface="Times New Roman" panose="02020603050405020304" pitchFamily="18" charset="0"/>
                <a:hlinkClick r:id="rId4" tooltip="Child grooming">
                  <a:extLst>
                    <a:ext uri="{A12FA001-AC4F-418D-AE19-62706E023703}">
                      <ahyp:hlinkClr xmlns:ahyp="http://schemas.microsoft.com/office/drawing/2018/hyperlinkcolor" val="tx"/>
                    </a:ext>
                  </a:extLst>
                </a:hlinkClick>
              </a:rPr>
              <a:t>groom</a:t>
            </a:r>
            <a:r>
              <a:rPr lang="en-US" sz="2400" i="0" dirty="0">
                <a:effectLst/>
                <a:latin typeface="Times New Roman" panose="02020603050405020304" pitchFamily="18" charset="0"/>
                <a:cs typeface="Times New Roman" panose="02020603050405020304" pitchFamily="18" charset="0"/>
              </a:rPr>
              <a:t>, abduct, and murder a victim</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2052" name="Picture 4" descr="A smiling young preteen/teen girl with long, wavy brown hair and wearing a light blue striped shirt">
            <a:extLst>
              <a:ext uri="{FF2B5EF4-FFF2-40B4-BE49-F238E27FC236}">
                <a16:creationId xmlns:a16="http://schemas.microsoft.com/office/drawing/2014/main" id="{67578DDD-5922-293C-ACFB-648E61FCF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819400"/>
            <a:ext cx="1659716" cy="21484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acie Woody Foundation">
            <a:extLst>
              <a:ext uri="{FF2B5EF4-FFF2-40B4-BE49-F238E27FC236}">
                <a16:creationId xmlns:a16="http://schemas.microsoft.com/office/drawing/2014/main" id="{0B4CE582-1627-436F-C7CE-1A4C2442A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819400"/>
            <a:ext cx="1828028" cy="219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2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7BB1F594-2350-D0DA-E5E5-AF9B4F8F6141}"/>
              </a:ext>
            </a:extLst>
          </p:cNvPr>
          <p:cNvPicPr>
            <a:picLocks noChangeAspect="1" noChangeArrowheads="1"/>
          </p:cNvPicPr>
          <p:nvPr/>
        </p:nvPicPr>
        <p:blipFill>
          <a:blip r:embed="rId3" cstate="screen"/>
          <a:srcRect/>
          <a:stretch>
            <a:fillRect/>
          </a:stretch>
        </p:blipFill>
        <p:spPr bwMode="auto">
          <a:xfrm>
            <a:off x="2590800" y="762000"/>
            <a:ext cx="7543800" cy="5120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Oval 5">
            <a:extLst>
              <a:ext uri="{FF2B5EF4-FFF2-40B4-BE49-F238E27FC236}">
                <a16:creationId xmlns:a16="http://schemas.microsoft.com/office/drawing/2014/main" id="{DE45362E-AA7F-6499-439E-672CAE53D9BC}"/>
              </a:ext>
            </a:extLst>
          </p:cNvPr>
          <p:cNvSpPr/>
          <p:nvPr/>
        </p:nvSpPr>
        <p:spPr bwMode="auto">
          <a:xfrm rot="20669433">
            <a:off x="1055117" y="2494905"/>
            <a:ext cx="2897787" cy="1035581"/>
          </a:xfrm>
          <a:prstGeom prst="ellipse">
            <a:avLst/>
          </a:prstGeom>
          <a:solidFill>
            <a:srgbClr val="99CCFF"/>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perspectiveContrastingRightFacing"/>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Gill Sans Ultra Bold" pitchFamily="34" charset="0"/>
                <a:cs typeface="ZWAdobeF" pitchFamily="2" charset="0"/>
              </a:rPr>
              <a:t>Photos</a:t>
            </a:r>
            <a:endParaRPr lang="en-US" sz="2800" b="1" dirty="0">
              <a:solidFill>
                <a:srgbClr val="0070C0"/>
              </a:solidFill>
              <a:latin typeface="ZWAdobeF" pitchFamily="2" charset="0"/>
              <a:cs typeface="ZWAdobeF" pitchFamily="2" charset="0"/>
            </a:endParaRPr>
          </a:p>
        </p:txBody>
      </p:sp>
      <p:sp>
        <p:nvSpPr>
          <p:cNvPr id="7" name="Oval 6">
            <a:extLst>
              <a:ext uri="{FF2B5EF4-FFF2-40B4-BE49-F238E27FC236}">
                <a16:creationId xmlns:a16="http://schemas.microsoft.com/office/drawing/2014/main" id="{3EE131B1-0CFF-A53D-B961-78CE9A8E49D5}"/>
              </a:ext>
            </a:extLst>
          </p:cNvPr>
          <p:cNvSpPr/>
          <p:nvPr/>
        </p:nvSpPr>
        <p:spPr bwMode="auto">
          <a:xfrm rot="412015">
            <a:off x="8126771" y="4867940"/>
            <a:ext cx="2770450" cy="1026423"/>
          </a:xfrm>
          <a:prstGeom prst="ellipse">
            <a:avLst/>
          </a:prstGeom>
          <a:solidFill>
            <a:srgbClr val="C6F0AE"/>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perspectiveHeroicExtremeLeftFacing"/>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Tahoma" panose="020B0604030504040204" pitchFamily="34" charset="0"/>
                <a:cs typeface="Tahoma" pitchFamily="34" charset="0"/>
              </a:rPr>
              <a:t>MySpace</a:t>
            </a:r>
          </a:p>
        </p:txBody>
      </p:sp>
      <p:sp>
        <p:nvSpPr>
          <p:cNvPr id="8" name="Oval 7">
            <a:extLst>
              <a:ext uri="{FF2B5EF4-FFF2-40B4-BE49-F238E27FC236}">
                <a16:creationId xmlns:a16="http://schemas.microsoft.com/office/drawing/2014/main" id="{B6050428-5CB3-BEB6-47E8-0D1ADDC85D09}"/>
              </a:ext>
            </a:extLst>
          </p:cNvPr>
          <p:cNvSpPr/>
          <p:nvPr/>
        </p:nvSpPr>
        <p:spPr bwMode="auto">
          <a:xfrm rot="20842683">
            <a:off x="1438684" y="4225302"/>
            <a:ext cx="2799530" cy="743498"/>
          </a:xfrm>
          <a:prstGeom prst="ellipse">
            <a:avLst/>
          </a:prstGeom>
          <a:solidFill>
            <a:srgbClr val="FFFF99"/>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Tahoma" panose="020B0604030504040204" pitchFamily="34" charset="0"/>
                <a:cs typeface="Tahoma" pitchFamily="34" charset="0"/>
              </a:rPr>
              <a:t>Text</a:t>
            </a:r>
          </a:p>
        </p:txBody>
      </p:sp>
      <p:sp>
        <p:nvSpPr>
          <p:cNvPr id="11" name="Oval 10">
            <a:extLst>
              <a:ext uri="{FF2B5EF4-FFF2-40B4-BE49-F238E27FC236}">
                <a16:creationId xmlns:a16="http://schemas.microsoft.com/office/drawing/2014/main" id="{8FAA3427-D37E-D5E0-ABC3-E35B80C2FD92}"/>
              </a:ext>
            </a:extLst>
          </p:cNvPr>
          <p:cNvSpPr/>
          <p:nvPr/>
        </p:nvSpPr>
        <p:spPr bwMode="auto">
          <a:xfrm rot="207486">
            <a:off x="3990833" y="5264222"/>
            <a:ext cx="2770450" cy="1026423"/>
          </a:xfrm>
          <a:prstGeom prst="ellipse">
            <a:avLst/>
          </a:prstGeom>
          <a:solidFill>
            <a:srgbClr val="C6F0AE"/>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perspectiveRight"/>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Tahoma" panose="020B0604030504040204" pitchFamily="34" charset="0"/>
                <a:cs typeface="Tahoma" pitchFamily="34" charset="0"/>
              </a:rPr>
              <a:t>Facebook</a:t>
            </a:r>
          </a:p>
        </p:txBody>
      </p:sp>
      <p:sp>
        <p:nvSpPr>
          <p:cNvPr id="12" name="Oval 11">
            <a:extLst>
              <a:ext uri="{FF2B5EF4-FFF2-40B4-BE49-F238E27FC236}">
                <a16:creationId xmlns:a16="http://schemas.microsoft.com/office/drawing/2014/main" id="{8100E913-5F52-4057-0FAF-8B07CA141DE2}"/>
              </a:ext>
            </a:extLst>
          </p:cNvPr>
          <p:cNvSpPr/>
          <p:nvPr/>
        </p:nvSpPr>
        <p:spPr bwMode="auto">
          <a:xfrm rot="207486">
            <a:off x="8636667" y="2658006"/>
            <a:ext cx="2256509" cy="932389"/>
          </a:xfrm>
          <a:prstGeom prst="ellipse">
            <a:avLst/>
          </a:prstGeom>
          <a:solidFill>
            <a:srgbClr val="FFFF99"/>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perspectiveContrastingLeftFacing"/>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Tahoma" panose="020B0604030504040204" pitchFamily="34" charset="0"/>
                <a:cs typeface="Tahoma" pitchFamily="34" charset="0"/>
              </a:rPr>
              <a:t>IM</a:t>
            </a:r>
          </a:p>
        </p:txBody>
      </p:sp>
      <p:sp>
        <p:nvSpPr>
          <p:cNvPr id="13" name="Oval 12">
            <a:extLst>
              <a:ext uri="{FF2B5EF4-FFF2-40B4-BE49-F238E27FC236}">
                <a16:creationId xmlns:a16="http://schemas.microsoft.com/office/drawing/2014/main" id="{2C4D2177-85BD-DB42-13C5-845C359C3894}"/>
              </a:ext>
            </a:extLst>
          </p:cNvPr>
          <p:cNvSpPr/>
          <p:nvPr/>
        </p:nvSpPr>
        <p:spPr bwMode="auto">
          <a:xfrm rot="207486">
            <a:off x="6804651" y="1439793"/>
            <a:ext cx="2286032" cy="826679"/>
          </a:xfrm>
          <a:prstGeom prst="ellipse">
            <a:avLst/>
          </a:prstGeom>
          <a:solidFill>
            <a:srgbClr val="99CCFF"/>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Tahoma" panose="020B0604030504040204" pitchFamily="34" charset="0"/>
                <a:cs typeface="Tahoma" pitchFamily="34" charset="0"/>
              </a:rPr>
              <a:t>Twitter</a:t>
            </a:r>
          </a:p>
        </p:txBody>
      </p:sp>
      <p:sp>
        <p:nvSpPr>
          <p:cNvPr id="14" name="Oval 13">
            <a:extLst>
              <a:ext uri="{FF2B5EF4-FFF2-40B4-BE49-F238E27FC236}">
                <a16:creationId xmlns:a16="http://schemas.microsoft.com/office/drawing/2014/main" id="{1B6AFF44-DB9F-D5C0-9F54-EECF0C0B6D6D}"/>
              </a:ext>
            </a:extLst>
          </p:cNvPr>
          <p:cNvSpPr/>
          <p:nvPr/>
        </p:nvSpPr>
        <p:spPr bwMode="auto">
          <a:xfrm rot="1048798">
            <a:off x="1370954" y="896654"/>
            <a:ext cx="2529580" cy="721292"/>
          </a:xfrm>
          <a:prstGeom prst="ellipse">
            <a:avLst/>
          </a:prstGeom>
          <a:solidFill>
            <a:srgbClr val="C6F0AE"/>
          </a:solidFill>
          <a:ln w="38100" cap="flat" cmpd="sng" algn="ctr">
            <a:noFill/>
            <a:prstDash val="solid"/>
            <a:round/>
            <a:headEnd type="none" w="med" len="med"/>
            <a:tailEnd type="none" w="med" len="med"/>
          </a:ln>
          <a:effectLst>
            <a:glow rad="101600">
              <a:schemeClr val="accent3">
                <a:satMod val="175000"/>
                <a:alpha val="40000"/>
              </a:schemeClr>
            </a:glow>
            <a:outerShdw blurRad="190500" dist="228600" dir="2700000" algn="ctr">
              <a:srgbClr val="000000">
                <a:alpha val="30000"/>
              </a:srgbClr>
            </a:outerShdw>
          </a:effectLst>
          <a:scene3d>
            <a:camera prst="isometricOffAxis1Right"/>
            <a:lightRig rig="glow" dir="t">
              <a:rot lat="0" lon="0" rev="4800000"/>
            </a:lightRig>
          </a:scene3d>
          <a:sp3d prstMaterial="matte">
            <a:bevelT w="127000" h="63500"/>
          </a:sp3d>
        </p:spPr>
        <p:txBody>
          <a:bodyPr wrap="none" anchor="ctr"/>
          <a:lstStyle/>
          <a:p>
            <a:pPr algn="ctr" fontAlgn="base">
              <a:spcBef>
                <a:spcPct val="60000"/>
              </a:spcBef>
              <a:spcAft>
                <a:spcPct val="0"/>
              </a:spcAft>
              <a:buClr>
                <a:srgbClr val="FFFFFF"/>
              </a:buClr>
              <a:defRPr/>
            </a:pPr>
            <a:r>
              <a:rPr lang="en-US" sz="2800" b="1" dirty="0">
                <a:solidFill>
                  <a:srgbClr val="0070C0"/>
                </a:solidFill>
                <a:latin typeface="Tahoma" panose="020B0604030504040204" pitchFamily="34" charset="0"/>
                <a:cs typeface="Tahoma" pitchFamily="34" charset="0"/>
              </a:rPr>
              <a:t>Videos</a:t>
            </a:r>
          </a:p>
        </p:txBody>
      </p:sp>
      <p:sp>
        <p:nvSpPr>
          <p:cNvPr id="15" name="TextBox 14">
            <a:extLst>
              <a:ext uri="{FF2B5EF4-FFF2-40B4-BE49-F238E27FC236}">
                <a16:creationId xmlns:a16="http://schemas.microsoft.com/office/drawing/2014/main" id="{2F8117E0-014B-54F2-B31D-BECFEE8BA8A8}"/>
              </a:ext>
            </a:extLst>
          </p:cNvPr>
          <p:cNvSpPr txBox="1"/>
          <p:nvPr/>
        </p:nvSpPr>
        <p:spPr>
          <a:xfrm>
            <a:off x="3733800" y="228601"/>
            <a:ext cx="4953000" cy="769441"/>
          </a:xfrm>
          <a:prstGeom prst="rect">
            <a:avLst/>
          </a:prstGeom>
          <a:noFill/>
        </p:spPr>
        <p:txBody>
          <a:bodyPr>
            <a:spAutoFit/>
          </a:bodyPr>
          <a:lstStyle/>
          <a:p>
            <a:pPr algn="ctr" fontAlgn="base">
              <a:spcBef>
                <a:spcPct val="60000"/>
              </a:spcBef>
              <a:spcAft>
                <a:spcPct val="0"/>
              </a:spcAft>
              <a:buClr>
                <a:srgbClr val="FFFFFF"/>
              </a:buClr>
              <a:defRPr/>
            </a:pPr>
            <a:r>
              <a:rPr lang="en-US" sz="4400" b="1" dirty="0">
                <a:ln>
                  <a:solidFill>
                    <a:srgbClr val="0070C0"/>
                  </a:solidFill>
                </a:ln>
                <a:solidFill>
                  <a:srgbClr val="FFFF66"/>
                </a:solidFill>
                <a:effectLst>
                  <a:outerShdw blurRad="38100" dist="38100" dir="2700000" algn="tl">
                    <a:srgbClr val="000000">
                      <a:alpha val="43137"/>
                    </a:srgbClr>
                  </a:outerShdw>
                </a:effectLst>
                <a:latin typeface="Ravie" pitchFamily="82" charset="0"/>
              </a:rPr>
              <a:t>Sexting</a:t>
            </a:r>
          </a:p>
        </p:txBody>
      </p:sp>
      <p:sp>
        <p:nvSpPr>
          <p:cNvPr id="16" name="Date Placeholder 15">
            <a:extLst>
              <a:ext uri="{FF2B5EF4-FFF2-40B4-BE49-F238E27FC236}">
                <a16:creationId xmlns:a16="http://schemas.microsoft.com/office/drawing/2014/main" id="{74F04CDB-FC4D-097B-68C9-44825EF0336D}"/>
              </a:ext>
            </a:extLst>
          </p:cNvPr>
          <p:cNvSpPr>
            <a:spLocks noGrp="1"/>
          </p:cNvSpPr>
          <p:nvPr>
            <p:ph type="dt" sz="half" idx="10"/>
          </p:nvPr>
        </p:nvSpPr>
        <p:spPr/>
        <p:txBody>
          <a:bodyPr/>
          <a:lstStyle/>
          <a:p>
            <a:pPr fontAlgn="base">
              <a:spcBef>
                <a:spcPct val="60000"/>
              </a:spcBef>
              <a:spcAft>
                <a:spcPct val="0"/>
              </a:spcAft>
              <a:buClr>
                <a:srgbClr val="FFFFFF"/>
              </a:buClr>
              <a:defRPr/>
            </a:pPr>
            <a:r>
              <a:rPr lang="en-US">
                <a:solidFill>
                  <a:srgbClr val="FFFF00"/>
                </a:solidFill>
                <a:latin typeface="Tahoma" panose="020B0604030504040204" pitchFamily="34" charset="0"/>
              </a:rPr>
              <a:t> 2010 - NYS Internet Crimes Against Children Task Force</a:t>
            </a:r>
          </a:p>
        </p:txBody>
      </p:sp>
      <p:sp>
        <p:nvSpPr>
          <p:cNvPr id="17" name="Slide Number Placeholder 16">
            <a:extLst>
              <a:ext uri="{FF2B5EF4-FFF2-40B4-BE49-F238E27FC236}">
                <a16:creationId xmlns:a16="http://schemas.microsoft.com/office/drawing/2014/main" id="{8A255656-8EB0-7EF8-AA55-1006979B5C97}"/>
              </a:ext>
            </a:extLst>
          </p:cNvPr>
          <p:cNvSpPr>
            <a:spLocks noGrp="1"/>
          </p:cNvSpPr>
          <p:nvPr>
            <p:ph type="sldNum" sz="quarter" idx="12"/>
          </p:nvPr>
        </p:nvSpPr>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6pPr>
            <a:lvl7pPr marL="29718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7pPr>
            <a:lvl8pPr marL="34290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8pPr>
            <a:lvl9pPr marL="38862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9pPr>
          </a:lstStyle>
          <a:p>
            <a:pPr eaLnBrk="1" fontAlgn="base" hangingPunct="1">
              <a:spcBef>
                <a:spcPct val="60000"/>
              </a:spcBef>
              <a:spcAft>
                <a:spcPct val="0"/>
              </a:spcAft>
              <a:buClr>
                <a:srgbClr val="FFFFFF"/>
              </a:buClr>
            </a:pPr>
            <a:fld id="{445EE649-8485-4AF8-82ED-138F065A1DDB}" type="slidenum">
              <a:rPr lang="en-US" altLang="en-US" sz="1400">
                <a:solidFill>
                  <a:srgbClr val="FFFF00"/>
                </a:solidFill>
              </a:rPr>
              <a:pPr eaLnBrk="1" fontAlgn="base" hangingPunct="1">
                <a:spcBef>
                  <a:spcPct val="60000"/>
                </a:spcBef>
                <a:spcAft>
                  <a:spcPct val="0"/>
                </a:spcAft>
                <a:buClr>
                  <a:srgbClr val="FFFFFF"/>
                </a:buClr>
              </a:pPr>
              <a:t>8</a:t>
            </a:fld>
            <a:endParaRPr lang="en-US" altLang="en-US" sz="1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1000"/>
                                        <p:tgtEl>
                                          <p:spTgt spid="7"/>
                                        </p:tgtEl>
                                      </p:cBhvr>
                                    </p:animEffect>
                                  </p:childTnLst>
                                </p:cTn>
                              </p:par>
                            </p:childTnLst>
                          </p:cTn>
                        </p:par>
                        <p:par>
                          <p:cTn id="12" fill="hold" nodeType="afterGroup">
                            <p:stCondLst>
                              <p:cond delay="2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000"/>
                                        <p:tgtEl>
                                          <p:spTgt spid="8"/>
                                        </p:tgtEl>
                                      </p:cBhvr>
                                    </p:animEffect>
                                  </p:childTnLst>
                                </p:cTn>
                              </p:par>
                            </p:childTnLst>
                          </p:cTn>
                        </p:par>
                        <p:par>
                          <p:cTn id="16" fill="hold" nodeType="afterGroup">
                            <p:stCondLst>
                              <p:cond delay="3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childTnLst>
                          </p:cTn>
                        </p:par>
                        <p:par>
                          <p:cTn id="20" fill="hold" nodeType="afterGroup">
                            <p:stCondLst>
                              <p:cond delay="4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1000"/>
                                        <p:tgtEl>
                                          <p:spTgt spid="12"/>
                                        </p:tgtEl>
                                      </p:cBhvr>
                                    </p:animEffect>
                                  </p:childTnLst>
                                </p:cTn>
                              </p:par>
                            </p:childTnLst>
                          </p:cTn>
                        </p:par>
                        <p:par>
                          <p:cTn id="24" fill="hold" nodeType="afterGroup">
                            <p:stCondLst>
                              <p:cond delay="5000"/>
                            </p:stCondLst>
                            <p:childTnLst>
                              <p:par>
                                <p:cTn id="25" presetID="6"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1000"/>
                                        <p:tgtEl>
                                          <p:spTgt spid="13"/>
                                        </p:tgtEl>
                                      </p:cBhvr>
                                    </p:animEffect>
                                  </p:childTnLst>
                                </p:cTn>
                              </p:par>
                            </p:childTnLst>
                          </p:cTn>
                        </p:par>
                        <p:par>
                          <p:cTn id="28" fill="hold" nodeType="afterGroup">
                            <p:stCondLst>
                              <p:cond delay="6000"/>
                            </p:stCondLst>
                            <p:childTnLst>
                              <p:par>
                                <p:cTn id="29" presetID="6"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4">
            <a:extLst>
              <a:ext uri="{FF2B5EF4-FFF2-40B4-BE49-F238E27FC236}">
                <a16:creationId xmlns:a16="http://schemas.microsoft.com/office/drawing/2014/main" id="{0B29C427-FB51-7DFE-A034-6ED04A23A83F}"/>
              </a:ext>
            </a:extLst>
          </p:cNvPr>
          <p:cNvSpPr>
            <a:spLocks noGrp="1"/>
          </p:cNvSpPr>
          <p:nvPr>
            <p:ph type="dt" sz="half" idx="10"/>
          </p:nvPr>
        </p:nvSpPr>
        <p:spPr/>
        <p:txBody>
          <a:bodyPr/>
          <a:lstStyle/>
          <a:p>
            <a:pPr fontAlgn="base">
              <a:spcBef>
                <a:spcPct val="60000"/>
              </a:spcBef>
              <a:spcAft>
                <a:spcPct val="0"/>
              </a:spcAft>
              <a:buClr>
                <a:srgbClr val="FFFFFF"/>
              </a:buClr>
              <a:defRPr/>
            </a:pPr>
            <a:r>
              <a:rPr lang="en-US">
                <a:solidFill>
                  <a:srgbClr val="FFFF00"/>
                </a:solidFill>
                <a:latin typeface="Tahoma" panose="020B0604030504040204" pitchFamily="34" charset="0"/>
              </a:rPr>
              <a:t> 2010 - NYS Internet Crimes Against Children Task Force</a:t>
            </a:r>
          </a:p>
        </p:txBody>
      </p:sp>
      <p:sp>
        <p:nvSpPr>
          <p:cNvPr id="6" name="Slide Number Placeholder 5">
            <a:extLst>
              <a:ext uri="{FF2B5EF4-FFF2-40B4-BE49-F238E27FC236}">
                <a16:creationId xmlns:a16="http://schemas.microsoft.com/office/drawing/2014/main" id="{A60CBC88-700A-FFCF-8649-413D0A2F98CC}"/>
              </a:ext>
            </a:extLst>
          </p:cNvPr>
          <p:cNvSpPr>
            <a:spLocks noGrp="1"/>
          </p:cNvSpPr>
          <p:nvPr>
            <p:ph type="sldNum" sz="quarter" idx="12"/>
          </p:nvPr>
        </p:nvSpPr>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6pPr>
            <a:lvl7pPr marL="29718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7pPr>
            <a:lvl8pPr marL="34290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8pPr>
            <a:lvl9pPr marL="3886200" indent="-228600" algn="ctr" eaLnBrk="0" fontAlgn="base" hangingPunct="0">
              <a:spcBef>
                <a:spcPct val="60000"/>
              </a:spcBef>
              <a:spcAft>
                <a:spcPct val="0"/>
              </a:spcAft>
              <a:buClr>
                <a:schemeClr val="tx1"/>
              </a:buClr>
              <a:buChar char="•"/>
              <a:defRPr sz="2800">
                <a:solidFill>
                  <a:schemeClr val="tx1"/>
                </a:solidFill>
                <a:latin typeface="Tahoma" panose="020B0604030504040204" pitchFamily="34" charset="0"/>
              </a:defRPr>
            </a:lvl9pPr>
          </a:lstStyle>
          <a:p>
            <a:pPr eaLnBrk="1" fontAlgn="base" hangingPunct="1">
              <a:spcBef>
                <a:spcPct val="60000"/>
              </a:spcBef>
              <a:spcAft>
                <a:spcPct val="0"/>
              </a:spcAft>
              <a:buClr>
                <a:srgbClr val="FFFFFF"/>
              </a:buClr>
            </a:pPr>
            <a:fld id="{6F5F7D2D-EDED-4EF4-9A6A-370D57C64D49}" type="slidenum">
              <a:rPr lang="en-US" altLang="en-US" sz="1400">
                <a:solidFill>
                  <a:srgbClr val="FFFF00"/>
                </a:solidFill>
              </a:rPr>
              <a:pPr eaLnBrk="1" fontAlgn="base" hangingPunct="1">
                <a:spcBef>
                  <a:spcPct val="60000"/>
                </a:spcBef>
                <a:spcAft>
                  <a:spcPct val="0"/>
                </a:spcAft>
                <a:buClr>
                  <a:srgbClr val="FFFFFF"/>
                </a:buClr>
              </a:pPr>
              <a:t>9</a:t>
            </a:fld>
            <a:endParaRPr lang="en-US" altLang="en-US" sz="1400">
              <a:solidFill>
                <a:srgbClr val="FFFF00"/>
              </a:solidFill>
            </a:endParaRPr>
          </a:p>
        </p:txBody>
      </p:sp>
      <p:sp>
        <p:nvSpPr>
          <p:cNvPr id="86018" name="Rectangle 2">
            <a:extLst>
              <a:ext uri="{FF2B5EF4-FFF2-40B4-BE49-F238E27FC236}">
                <a16:creationId xmlns:a16="http://schemas.microsoft.com/office/drawing/2014/main" id="{7BCD233A-D3D0-AF13-C5E4-9AF441AC826C}"/>
              </a:ext>
            </a:extLst>
          </p:cNvPr>
          <p:cNvSpPr>
            <a:spLocks noChangeArrowheads="1"/>
          </p:cNvSpPr>
          <p:nvPr/>
        </p:nvSpPr>
        <p:spPr bwMode="auto">
          <a:xfrm>
            <a:off x="1905000" y="381000"/>
            <a:ext cx="8534400" cy="1981200"/>
          </a:xfrm>
          <a:prstGeom prst="rect">
            <a:avLst/>
          </a:prstGeom>
          <a:gradFill rotWithShape="1">
            <a:gsLst>
              <a:gs pos="0">
                <a:srgbClr val="6600CC"/>
              </a:gs>
              <a:gs pos="100000">
                <a:srgbClr val="6600CC">
                  <a:gamma/>
                  <a:shade val="46275"/>
                  <a:invGamma/>
                </a:srgbClr>
              </a:gs>
            </a:gsLst>
            <a:lin ang="5400000" scaled="1"/>
          </a:gradFill>
          <a:ln w="28575">
            <a:solidFill>
              <a:srgbClr val="FFFF99"/>
            </a:solidFill>
            <a:miter lim="800000"/>
            <a:headEnd/>
            <a:tailEnd/>
          </a:ln>
          <a:effectLst/>
        </p:spPr>
        <p:txBody>
          <a:bodyPr lIns="90488" tIns="44450" rIns="90488" bIns="44450" anchor="ctr"/>
          <a:lstStyle/>
          <a:p>
            <a:pPr algn="ctr" fontAlgn="base">
              <a:lnSpc>
                <a:spcPct val="85000"/>
              </a:lnSpc>
              <a:spcBef>
                <a:spcPct val="0"/>
              </a:spcBef>
              <a:spcAft>
                <a:spcPct val="0"/>
              </a:spcAft>
              <a:defRPr/>
            </a:pPr>
            <a:r>
              <a:rPr lang="en-US" sz="3600" dirty="0">
                <a:solidFill>
                  <a:srgbClr val="FFFFFF"/>
                </a:solidFill>
                <a:effectLst>
                  <a:outerShdw blurRad="38100" dist="38100" dir="2700000" algn="tl">
                    <a:srgbClr val="000000"/>
                  </a:outerShdw>
                </a:effectLst>
                <a:latin typeface="Impact" pitchFamily="34" charset="0"/>
              </a:rPr>
              <a:t>“Cyberbullying” - Any Device, Anytime…</a:t>
            </a:r>
            <a:r>
              <a:rPr lang="en-US" sz="4000" dirty="0">
                <a:solidFill>
                  <a:srgbClr val="FF3300"/>
                </a:solidFill>
                <a:effectLst>
                  <a:outerShdw blurRad="38100" dist="38100" dir="2700000" algn="tl">
                    <a:srgbClr val="000000"/>
                  </a:outerShdw>
                </a:effectLst>
                <a:latin typeface="Tahoma" panose="020B0604030504040204" pitchFamily="34" charset="0"/>
              </a:rPr>
              <a:t> </a:t>
            </a:r>
          </a:p>
          <a:p>
            <a:pPr algn="ctr" fontAlgn="base">
              <a:lnSpc>
                <a:spcPct val="85000"/>
              </a:lnSpc>
              <a:spcBef>
                <a:spcPct val="0"/>
              </a:spcBef>
              <a:spcAft>
                <a:spcPct val="0"/>
              </a:spcAft>
              <a:defRPr/>
            </a:pPr>
            <a:endParaRPr lang="en-US" sz="4000" dirty="0">
              <a:solidFill>
                <a:srgbClr val="FF3300"/>
              </a:solidFill>
              <a:effectLst>
                <a:outerShdw blurRad="38100" dist="38100" dir="2700000" algn="tl">
                  <a:srgbClr val="000000"/>
                </a:outerShdw>
              </a:effectLst>
              <a:latin typeface="Tahoma" panose="020B0604030504040204" pitchFamily="34" charset="0"/>
            </a:endParaRPr>
          </a:p>
          <a:p>
            <a:pPr algn="ctr" fontAlgn="base">
              <a:lnSpc>
                <a:spcPct val="85000"/>
              </a:lnSpc>
              <a:spcBef>
                <a:spcPct val="0"/>
              </a:spcBef>
              <a:spcAft>
                <a:spcPct val="0"/>
              </a:spcAft>
              <a:defRPr/>
            </a:pPr>
            <a:r>
              <a:rPr lang="en-US" sz="4000" dirty="0">
                <a:solidFill>
                  <a:srgbClr val="FF3300"/>
                </a:solidFill>
                <a:effectLst>
                  <a:outerShdw blurRad="38100" dist="38100" dir="2700000" algn="tl">
                    <a:srgbClr val="000000"/>
                  </a:outerShdw>
                </a:effectLst>
                <a:latin typeface="Tahoma" panose="020B0604030504040204" pitchFamily="34" charset="0"/>
              </a:rPr>
              <a:t>IT NEVER EVER ENDS</a:t>
            </a:r>
          </a:p>
        </p:txBody>
      </p:sp>
      <p:pic>
        <p:nvPicPr>
          <p:cNvPr id="86019" name="Picture 3">
            <a:extLst>
              <a:ext uri="{FF2B5EF4-FFF2-40B4-BE49-F238E27FC236}">
                <a16:creationId xmlns:a16="http://schemas.microsoft.com/office/drawing/2014/main" id="{05DCD90A-E6FD-AC27-8EB1-339136501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43200"/>
            <a:ext cx="6477000" cy="3886200"/>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6019"/>
                                        </p:tgtEl>
                                        <p:attrNameLst>
                                          <p:attrName>style.visibility</p:attrName>
                                        </p:attrNameLst>
                                      </p:cBhvr>
                                      <p:to>
                                        <p:strVal val="visible"/>
                                      </p:to>
                                    </p:set>
                                    <p:animEffect transition="in" filter="fade">
                                      <p:cBhvr>
                                        <p:cTn id="9" dur="2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3_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3.xml><?xml version="1.0" encoding="utf-8"?>
<a:theme xmlns:a="http://schemas.openxmlformats.org/drawingml/2006/main" name="1_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rgbClr val="F3B94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10875</TotalTime>
  <Words>1800</Words>
  <Application>Microsoft Office PowerPoint</Application>
  <PresentationFormat>Widescreen</PresentationFormat>
  <Paragraphs>145</Paragraphs>
  <Slides>16</Slides>
  <Notes>6</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16</vt:i4>
      </vt:variant>
    </vt:vector>
  </HeadingPairs>
  <TitlesOfParts>
    <vt:vector size="35" baseType="lpstr">
      <vt:lpstr>Arial</vt:lpstr>
      <vt:lpstr>Book Antiqua</vt:lpstr>
      <vt:lpstr>Calibri</vt:lpstr>
      <vt:lpstr>cnn_sans_display</vt:lpstr>
      <vt:lpstr>Georgia</vt:lpstr>
      <vt:lpstr>Gill Sans Ultra Bold</vt:lpstr>
      <vt:lpstr>Google Sans</vt:lpstr>
      <vt:lpstr>Impact</vt:lpstr>
      <vt:lpstr>Open Sans</vt:lpstr>
      <vt:lpstr>Ravie</vt:lpstr>
      <vt:lpstr>Roboto</vt:lpstr>
      <vt:lpstr>Tahoma</vt:lpstr>
      <vt:lpstr>Times New Roman</vt:lpstr>
      <vt:lpstr>Trebuchet MS</vt:lpstr>
      <vt:lpstr>Wingdings 2</vt:lpstr>
      <vt:lpstr>ZWAdobeF</vt:lpstr>
      <vt:lpstr>Urban</vt:lpstr>
      <vt:lpstr>3_Sales Direction 16X9</vt:lpstr>
      <vt:lpstr>1_Sales Direction 16X9</vt:lpstr>
      <vt:lpstr>INTERNET SAFETY </vt:lpstr>
      <vt:lpstr>David M. Ryan, Chief of Police (retired) Coordinator / WCATTF Director / WCDVHRT</vt:lpstr>
      <vt:lpstr>https://www.youtube.com/watch?v=UKFsBx8XE4M&amp;list=PPSV</vt:lpstr>
      <vt:lpstr>Home Safety</vt:lpstr>
      <vt:lpstr>WHEN YOU CONNECT TO THE INTERNET</vt:lpstr>
      <vt:lpstr>PowerPoint Presentation</vt:lpstr>
      <vt:lpstr>PowerPoint Presentation</vt:lpstr>
      <vt:lpstr>PowerPoint Presentation</vt:lpstr>
      <vt:lpstr>PowerPoint Presentation</vt:lpstr>
      <vt:lpstr>Teens Charged in Fatal Cyberbullying Case of Rebecca Sedwick  to Remain in Jail– the two girls arrested were under the age of 15 </vt:lpstr>
      <vt:lpstr>FOOD FOR THOUGHT FOR PARENTS</vt:lpstr>
      <vt:lpstr>Everyone</vt:lpstr>
      <vt:lpstr>Parents</vt:lpstr>
      <vt:lpstr>Healthy Parent / Child Relationships</vt:lpstr>
      <vt:lpstr>Healthy Parent / Child relationships</vt:lpstr>
      <vt:lpstr>QUESTIONS ?????????</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Partners Information Systems</dc:creator>
  <cp:lastModifiedBy>David Ryan</cp:lastModifiedBy>
  <cp:revision>714</cp:revision>
  <cp:lastPrinted>2023-01-23T21:04:25Z</cp:lastPrinted>
  <dcterms:created xsi:type="dcterms:W3CDTF">2014-01-24T16:27:16Z</dcterms:created>
  <dcterms:modified xsi:type="dcterms:W3CDTF">2024-01-13T22:31:35Z</dcterms:modified>
</cp:coreProperties>
</file>